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8" r:id="rId1"/>
  </p:sldMasterIdLst>
  <p:notesMasterIdLst>
    <p:notesMasterId r:id="rId18"/>
  </p:notesMasterIdLst>
  <p:sldIdLst>
    <p:sldId id="256" r:id="rId2"/>
    <p:sldId id="258" r:id="rId3"/>
    <p:sldId id="269" r:id="rId4"/>
    <p:sldId id="257" r:id="rId5"/>
    <p:sldId id="259" r:id="rId6"/>
    <p:sldId id="260" r:id="rId7"/>
    <p:sldId id="261" r:id="rId8"/>
    <p:sldId id="262" r:id="rId9"/>
    <p:sldId id="264" r:id="rId10"/>
    <p:sldId id="263" r:id="rId11"/>
    <p:sldId id="265" r:id="rId12"/>
    <p:sldId id="266" r:id="rId13"/>
    <p:sldId id="270" r:id="rId14"/>
    <p:sldId id="267" r:id="rId15"/>
    <p:sldId id="268"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olo" id="{62BC97DD-46F6-4A7D-BD10-22FF1CB6CB2A}">
          <p14:sldIdLst>
            <p14:sldId id="256"/>
          </p14:sldIdLst>
        </p14:section>
        <p14:section name="Feature Extraction" id="{F340A808-4D47-43C2-A8EF-830595201F49}">
          <p14:sldIdLst>
            <p14:sldId id="258"/>
            <p14:sldId id="269"/>
            <p14:sldId id="257"/>
            <p14:sldId id="259"/>
            <p14:sldId id="260"/>
          </p14:sldIdLst>
        </p14:section>
        <p14:section name="Edge detection" id="{E6CB8377-55A8-4FC9-A468-0524F182A964}">
          <p14:sldIdLst>
            <p14:sldId id="261"/>
            <p14:sldId id="262"/>
            <p14:sldId id="264"/>
            <p14:sldId id="263"/>
            <p14:sldId id="265"/>
          </p14:sldIdLst>
        </p14:section>
        <p14:section name="Canny Edge Detector" id="{7BA9AD59-1747-4C10-AA4E-CDA4916F0ACC}">
          <p14:sldIdLst>
            <p14:sldId id="266"/>
            <p14:sldId id="270"/>
            <p14:sldId id="267"/>
            <p14:sldId id="268"/>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52D364-1932-4368-B372-44339D85AF50}" type="datetimeFigureOut">
              <a:rPr lang="it-IT" smtClean="0"/>
              <a:t>10/07/2024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2CDDCC-A530-4AC3-B86C-9F5E5A6C365B}" type="slidenum">
              <a:rPr lang="it-IT" smtClean="0"/>
              <a:t>‹N›</a:t>
            </a:fld>
            <a:endParaRPr lang="it-IT"/>
          </a:p>
        </p:txBody>
      </p:sp>
    </p:spTree>
    <p:extLst>
      <p:ext uri="{BB962C8B-B14F-4D97-AF65-F5344CB8AC3E}">
        <p14:creationId xmlns:p14="http://schemas.microsoft.com/office/powerpoint/2010/main" val="2223154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82CDDCC-A530-4AC3-B86C-9F5E5A6C365B}" type="slidenum">
              <a:rPr lang="it-IT" smtClean="0"/>
              <a:t>11</a:t>
            </a:fld>
            <a:endParaRPr lang="it-IT"/>
          </a:p>
        </p:txBody>
      </p:sp>
    </p:spTree>
    <p:extLst>
      <p:ext uri="{BB962C8B-B14F-4D97-AF65-F5344CB8AC3E}">
        <p14:creationId xmlns:p14="http://schemas.microsoft.com/office/powerpoint/2010/main" val="32825958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454E017-B3A1-44E8-85A0-227A5B054D8D}" type="datetimeFigureOut">
              <a:rPr lang="it-IT" smtClean="0"/>
              <a:t>10/07/2024</a:t>
            </a:fld>
            <a:endParaRPr lang="it-IT" dirty="0"/>
          </a:p>
        </p:txBody>
      </p:sp>
      <p:sp>
        <p:nvSpPr>
          <p:cNvPr id="5" name="Footer Placeholder 4"/>
          <p:cNvSpPr>
            <a:spLocks noGrp="1"/>
          </p:cNvSpPr>
          <p:nvPr>
            <p:ph type="ftr" sz="quarter" idx="11"/>
          </p:nvPr>
        </p:nvSpPr>
        <p:spPr>
          <a:xfrm>
            <a:off x="1876424" y="5410201"/>
            <a:ext cx="5124886" cy="365125"/>
          </a:xfrm>
        </p:spPr>
        <p:txBody>
          <a:bodyPr/>
          <a:lstStyle/>
          <a:p>
            <a:endParaRPr lang="it-IT" dirty="0"/>
          </a:p>
        </p:txBody>
      </p:sp>
      <p:sp>
        <p:nvSpPr>
          <p:cNvPr id="6" name="Slide Number Placeholder 5"/>
          <p:cNvSpPr>
            <a:spLocks noGrp="1"/>
          </p:cNvSpPr>
          <p:nvPr>
            <p:ph type="sldNum" sz="quarter" idx="12"/>
          </p:nvPr>
        </p:nvSpPr>
        <p:spPr>
          <a:xfrm>
            <a:off x="9896911" y="5410199"/>
            <a:ext cx="771089" cy="365125"/>
          </a:xfrm>
        </p:spPr>
        <p:txBody>
          <a:bodyPr/>
          <a:lstStyle/>
          <a:p>
            <a:fld id="{E58931C5-CDBF-454B-A33C-DF0E9F90EDD9}" type="slidenum">
              <a:rPr lang="it-IT" smtClean="0"/>
              <a:t>‹N›</a:t>
            </a:fld>
            <a:endParaRPr lang="it-IT" dirty="0"/>
          </a:p>
        </p:txBody>
      </p:sp>
    </p:spTree>
    <p:extLst>
      <p:ext uri="{BB962C8B-B14F-4D97-AF65-F5344CB8AC3E}">
        <p14:creationId xmlns:p14="http://schemas.microsoft.com/office/powerpoint/2010/main" val="9290608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dirty="0"/>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454E017-B3A1-44E8-85A0-227A5B054D8D}" type="datetimeFigureOut">
              <a:rPr lang="it-IT" smtClean="0"/>
              <a:t>10/07/2024</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E58931C5-CDBF-454B-A33C-DF0E9F90EDD9}" type="slidenum">
              <a:rPr lang="it-IT" smtClean="0"/>
              <a:t>‹N›</a:t>
            </a:fld>
            <a:endParaRPr lang="it-IT" dirty="0"/>
          </a:p>
        </p:txBody>
      </p:sp>
    </p:spTree>
    <p:extLst>
      <p:ext uri="{BB962C8B-B14F-4D97-AF65-F5344CB8AC3E}">
        <p14:creationId xmlns:p14="http://schemas.microsoft.com/office/powerpoint/2010/main" val="42759786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454E017-B3A1-44E8-85A0-227A5B054D8D}" type="datetimeFigureOut">
              <a:rPr lang="it-IT" smtClean="0"/>
              <a:t>10/07/2024</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E58931C5-CDBF-454B-A33C-DF0E9F90EDD9}" type="slidenum">
              <a:rPr lang="it-IT" smtClean="0"/>
              <a:t>‹N›</a:t>
            </a:fld>
            <a:endParaRPr lang="it-IT" dirty="0"/>
          </a:p>
        </p:txBody>
      </p:sp>
    </p:spTree>
    <p:extLst>
      <p:ext uri="{BB962C8B-B14F-4D97-AF65-F5344CB8AC3E}">
        <p14:creationId xmlns:p14="http://schemas.microsoft.com/office/powerpoint/2010/main" val="31714359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454E017-B3A1-44E8-85A0-227A5B054D8D}" type="datetimeFigureOut">
              <a:rPr lang="it-IT" smtClean="0"/>
              <a:t>10/07/2024</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E58931C5-CDBF-454B-A33C-DF0E9F90EDD9}" type="slidenum">
              <a:rPr lang="it-IT" smtClean="0"/>
              <a:t>‹N›</a:t>
            </a:fld>
            <a:endParaRPr lang="it-IT"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843221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454E017-B3A1-44E8-85A0-227A5B054D8D}" type="datetimeFigureOut">
              <a:rPr lang="it-IT" smtClean="0"/>
              <a:t>10/07/2024</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E58931C5-CDBF-454B-A33C-DF0E9F90EDD9}" type="slidenum">
              <a:rPr lang="it-IT" smtClean="0"/>
              <a:t>‹N›</a:t>
            </a:fld>
            <a:endParaRPr lang="it-IT" dirty="0"/>
          </a:p>
        </p:txBody>
      </p:sp>
    </p:spTree>
    <p:extLst>
      <p:ext uri="{BB962C8B-B14F-4D97-AF65-F5344CB8AC3E}">
        <p14:creationId xmlns:p14="http://schemas.microsoft.com/office/powerpoint/2010/main" val="14121528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C454E017-B3A1-44E8-85A0-227A5B054D8D}" type="datetimeFigureOut">
              <a:rPr lang="it-IT" smtClean="0"/>
              <a:t>10/07/2024</a:t>
            </a:fld>
            <a:endParaRPr lang="it-IT" dirty="0"/>
          </a:p>
        </p:txBody>
      </p:sp>
      <p:sp>
        <p:nvSpPr>
          <p:cNvPr id="4" name="Footer Placeholder 3"/>
          <p:cNvSpPr>
            <a:spLocks noGrp="1"/>
          </p:cNvSpPr>
          <p:nvPr>
            <p:ph type="ftr" sz="quarter" idx="11"/>
          </p:nvPr>
        </p:nvSpPr>
        <p:spPr/>
        <p:txBody>
          <a:bodyPr/>
          <a:lstStyle/>
          <a:p>
            <a:endParaRPr lang="it-IT" dirty="0"/>
          </a:p>
        </p:txBody>
      </p:sp>
      <p:sp>
        <p:nvSpPr>
          <p:cNvPr id="5" name="Slide Number Placeholder 4"/>
          <p:cNvSpPr>
            <a:spLocks noGrp="1"/>
          </p:cNvSpPr>
          <p:nvPr>
            <p:ph type="sldNum" sz="quarter" idx="12"/>
          </p:nvPr>
        </p:nvSpPr>
        <p:spPr/>
        <p:txBody>
          <a:bodyPr/>
          <a:lstStyle/>
          <a:p>
            <a:fld id="{E58931C5-CDBF-454B-A33C-DF0E9F90EDD9}" type="slidenum">
              <a:rPr lang="it-IT" smtClean="0"/>
              <a:t>‹N›</a:t>
            </a:fld>
            <a:endParaRPr lang="it-IT" dirty="0"/>
          </a:p>
        </p:txBody>
      </p:sp>
    </p:spTree>
    <p:extLst>
      <p:ext uri="{BB962C8B-B14F-4D97-AF65-F5344CB8AC3E}">
        <p14:creationId xmlns:p14="http://schemas.microsoft.com/office/powerpoint/2010/main" val="31453365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dirty="0"/>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dirty="0"/>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dirty="0"/>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C454E017-B3A1-44E8-85A0-227A5B054D8D}" type="datetimeFigureOut">
              <a:rPr lang="it-IT" smtClean="0"/>
              <a:t>10/07/2024</a:t>
            </a:fld>
            <a:endParaRPr lang="it-IT" dirty="0"/>
          </a:p>
        </p:txBody>
      </p:sp>
      <p:sp>
        <p:nvSpPr>
          <p:cNvPr id="4" name="Footer Placeholder 3"/>
          <p:cNvSpPr>
            <a:spLocks noGrp="1"/>
          </p:cNvSpPr>
          <p:nvPr>
            <p:ph type="ftr" sz="quarter" idx="11"/>
          </p:nvPr>
        </p:nvSpPr>
        <p:spPr/>
        <p:txBody>
          <a:bodyPr/>
          <a:lstStyle/>
          <a:p>
            <a:endParaRPr lang="it-IT" dirty="0"/>
          </a:p>
        </p:txBody>
      </p:sp>
      <p:sp>
        <p:nvSpPr>
          <p:cNvPr id="5" name="Slide Number Placeholder 4"/>
          <p:cNvSpPr>
            <a:spLocks noGrp="1"/>
          </p:cNvSpPr>
          <p:nvPr>
            <p:ph type="sldNum" sz="quarter" idx="12"/>
          </p:nvPr>
        </p:nvSpPr>
        <p:spPr/>
        <p:txBody>
          <a:bodyPr/>
          <a:lstStyle/>
          <a:p>
            <a:fld id="{E58931C5-CDBF-454B-A33C-DF0E9F90EDD9}" type="slidenum">
              <a:rPr lang="it-IT" smtClean="0"/>
              <a:t>‹N›</a:t>
            </a:fld>
            <a:endParaRPr lang="it-IT" dirty="0"/>
          </a:p>
        </p:txBody>
      </p:sp>
    </p:spTree>
    <p:extLst>
      <p:ext uri="{BB962C8B-B14F-4D97-AF65-F5344CB8AC3E}">
        <p14:creationId xmlns:p14="http://schemas.microsoft.com/office/powerpoint/2010/main" val="10848240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C454E017-B3A1-44E8-85A0-227A5B054D8D}" type="datetimeFigureOut">
              <a:rPr lang="it-IT" smtClean="0"/>
              <a:t>10/07/2024</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E58931C5-CDBF-454B-A33C-DF0E9F90EDD9}" type="slidenum">
              <a:rPr lang="it-IT" smtClean="0"/>
              <a:t>‹N›</a:t>
            </a:fld>
            <a:endParaRPr lang="it-IT" dirty="0"/>
          </a:p>
        </p:txBody>
      </p:sp>
    </p:spTree>
    <p:extLst>
      <p:ext uri="{BB962C8B-B14F-4D97-AF65-F5344CB8AC3E}">
        <p14:creationId xmlns:p14="http://schemas.microsoft.com/office/powerpoint/2010/main" val="40310758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C454E017-B3A1-44E8-85A0-227A5B054D8D}" type="datetimeFigureOut">
              <a:rPr lang="it-IT" smtClean="0"/>
              <a:t>10/07/2024</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E58931C5-CDBF-454B-A33C-DF0E9F90EDD9}" type="slidenum">
              <a:rPr lang="it-IT" smtClean="0"/>
              <a:t>‹N›</a:t>
            </a:fld>
            <a:endParaRPr lang="it-IT" dirty="0"/>
          </a:p>
        </p:txBody>
      </p:sp>
    </p:spTree>
    <p:extLst>
      <p:ext uri="{BB962C8B-B14F-4D97-AF65-F5344CB8AC3E}">
        <p14:creationId xmlns:p14="http://schemas.microsoft.com/office/powerpoint/2010/main" val="20256996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C454E017-B3A1-44E8-85A0-227A5B054D8D}" type="datetimeFigureOut">
              <a:rPr lang="it-IT" smtClean="0"/>
              <a:t>10/07/2024</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E58931C5-CDBF-454B-A33C-DF0E9F90EDD9}" type="slidenum">
              <a:rPr lang="it-IT" smtClean="0"/>
              <a:t>‹N›</a:t>
            </a:fld>
            <a:endParaRPr lang="it-IT" dirty="0"/>
          </a:p>
        </p:txBody>
      </p:sp>
    </p:spTree>
    <p:extLst>
      <p:ext uri="{BB962C8B-B14F-4D97-AF65-F5344CB8AC3E}">
        <p14:creationId xmlns:p14="http://schemas.microsoft.com/office/powerpoint/2010/main" val="23497077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C454E017-B3A1-44E8-85A0-227A5B054D8D}" type="datetimeFigureOut">
              <a:rPr lang="it-IT" smtClean="0"/>
              <a:t>10/07/2024</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E58931C5-CDBF-454B-A33C-DF0E9F90EDD9}" type="slidenum">
              <a:rPr lang="it-IT" smtClean="0"/>
              <a:t>‹N›</a:t>
            </a:fld>
            <a:endParaRPr lang="it-IT" dirty="0"/>
          </a:p>
        </p:txBody>
      </p:sp>
    </p:spTree>
    <p:extLst>
      <p:ext uri="{BB962C8B-B14F-4D97-AF65-F5344CB8AC3E}">
        <p14:creationId xmlns:p14="http://schemas.microsoft.com/office/powerpoint/2010/main" val="2214990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C454E017-B3A1-44E8-85A0-227A5B054D8D}" type="datetimeFigureOut">
              <a:rPr lang="it-IT" smtClean="0"/>
              <a:t>10/07/2024</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E58931C5-CDBF-454B-A33C-DF0E9F90EDD9}" type="slidenum">
              <a:rPr lang="it-IT" smtClean="0"/>
              <a:t>‹N›</a:t>
            </a:fld>
            <a:endParaRPr lang="it-IT" dirty="0"/>
          </a:p>
        </p:txBody>
      </p:sp>
    </p:spTree>
    <p:extLst>
      <p:ext uri="{BB962C8B-B14F-4D97-AF65-F5344CB8AC3E}">
        <p14:creationId xmlns:p14="http://schemas.microsoft.com/office/powerpoint/2010/main" val="21948940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C454E017-B3A1-44E8-85A0-227A5B054D8D}" type="datetimeFigureOut">
              <a:rPr lang="it-IT" smtClean="0"/>
              <a:t>10/07/2024</a:t>
            </a:fld>
            <a:endParaRPr lang="it-IT" dirty="0"/>
          </a:p>
        </p:txBody>
      </p:sp>
      <p:sp>
        <p:nvSpPr>
          <p:cNvPr id="8" name="Footer Placeholder 7"/>
          <p:cNvSpPr>
            <a:spLocks noGrp="1"/>
          </p:cNvSpPr>
          <p:nvPr>
            <p:ph type="ftr" sz="quarter" idx="11"/>
          </p:nvPr>
        </p:nvSpPr>
        <p:spPr/>
        <p:txBody>
          <a:bodyPr/>
          <a:lstStyle/>
          <a:p>
            <a:endParaRPr lang="it-IT" dirty="0"/>
          </a:p>
        </p:txBody>
      </p:sp>
      <p:sp>
        <p:nvSpPr>
          <p:cNvPr id="9" name="Slide Number Placeholder 8"/>
          <p:cNvSpPr>
            <a:spLocks noGrp="1"/>
          </p:cNvSpPr>
          <p:nvPr>
            <p:ph type="sldNum" sz="quarter" idx="12"/>
          </p:nvPr>
        </p:nvSpPr>
        <p:spPr/>
        <p:txBody>
          <a:bodyPr/>
          <a:lstStyle/>
          <a:p>
            <a:fld id="{E58931C5-CDBF-454B-A33C-DF0E9F90EDD9}" type="slidenum">
              <a:rPr lang="it-IT" smtClean="0"/>
              <a:t>‹N›</a:t>
            </a:fld>
            <a:endParaRPr lang="it-IT" dirty="0"/>
          </a:p>
        </p:txBody>
      </p:sp>
    </p:spTree>
    <p:extLst>
      <p:ext uri="{BB962C8B-B14F-4D97-AF65-F5344CB8AC3E}">
        <p14:creationId xmlns:p14="http://schemas.microsoft.com/office/powerpoint/2010/main" val="42910398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C454E017-B3A1-44E8-85A0-227A5B054D8D}" type="datetimeFigureOut">
              <a:rPr lang="it-IT" smtClean="0"/>
              <a:t>10/07/2024</a:t>
            </a:fld>
            <a:endParaRPr lang="it-IT" dirty="0"/>
          </a:p>
        </p:txBody>
      </p:sp>
      <p:sp>
        <p:nvSpPr>
          <p:cNvPr id="4" name="Footer Placeholder 3"/>
          <p:cNvSpPr>
            <a:spLocks noGrp="1"/>
          </p:cNvSpPr>
          <p:nvPr>
            <p:ph type="ftr" sz="quarter" idx="11"/>
          </p:nvPr>
        </p:nvSpPr>
        <p:spPr/>
        <p:txBody>
          <a:bodyPr/>
          <a:lstStyle/>
          <a:p>
            <a:endParaRPr lang="it-IT" dirty="0"/>
          </a:p>
        </p:txBody>
      </p:sp>
      <p:sp>
        <p:nvSpPr>
          <p:cNvPr id="5" name="Slide Number Placeholder 4"/>
          <p:cNvSpPr>
            <a:spLocks noGrp="1"/>
          </p:cNvSpPr>
          <p:nvPr>
            <p:ph type="sldNum" sz="quarter" idx="12"/>
          </p:nvPr>
        </p:nvSpPr>
        <p:spPr/>
        <p:txBody>
          <a:bodyPr/>
          <a:lstStyle/>
          <a:p>
            <a:fld id="{E58931C5-CDBF-454B-A33C-DF0E9F90EDD9}" type="slidenum">
              <a:rPr lang="it-IT" smtClean="0"/>
              <a:t>‹N›</a:t>
            </a:fld>
            <a:endParaRPr lang="it-IT" dirty="0"/>
          </a:p>
        </p:txBody>
      </p:sp>
    </p:spTree>
    <p:extLst>
      <p:ext uri="{BB962C8B-B14F-4D97-AF65-F5344CB8AC3E}">
        <p14:creationId xmlns:p14="http://schemas.microsoft.com/office/powerpoint/2010/main" val="12896355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54E017-B3A1-44E8-85A0-227A5B054D8D}" type="datetimeFigureOut">
              <a:rPr lang="it-IT" smtClean="0"/>
              <a:t>10/07/2024</a:t>
            </a:fld>
            <a:endParaRPr lang="it-IT" dirty="0"/>
          </a:p>
        </p:txBody>
      </p:sp>
      <p:sp>
        <p:nvSpPr>
          <p:cNvPr id="3" name="Footer Placeholder 2"/>
          <p:cNvSpPr>
            <a:spLocks noGrp="1"/>
          </p:cNvSpPr>
          <p:nvPr>
            <p:ph type="ftr" sz="quarter" idx="11"/>
          </p:nvPr>
        </p:nvSpPr>
        <p:spPr/>
        <p:txBody>
          <a:bodyPr/>
          <a:lstStyle/>
          <a:p>
            <a:endParaRPr lang="it-IT" dirty="0"/>
          </a:p>
        </p:txBody>
      </p:sp>
      <p:sp>
        <p:nvSpPr>
          <p:cNvPr id="4" name="Slide Number Placeholder 3"/>
          <p:cNvSpPr>
            <a:spLocks noGrp="1"/>
          </p:cNvSpPr>
          <p:nvPr>
            <p:ph type="sldNum" sz="quarter" idx="12"/>
          </p:nvPr>
        </p:nvSpPr>
        <p:spPr/>
        <p:txBody>
          <a:bodyPr/>
          <a:lstStyle/>
          <a:p>
            <a:fld id="{E58931C5-CDBF-454B-A33C-DF0E9F90EDD9}" type="slidenum">
              <a:rPr lang="it-IT" smtClean="0"/>
              <a:t>‹N›</a:t>
            </a:fld>
            <a:endParaRPr lang="it-IT" dirty="0"/>
          </a:p>
        </p:txBody>
      </p:sp>
    </p:spTree>
    <p:extLst>
      <p:ext uri="{BB962C8B-B14F-4D97-AF65-F5344CB8AC3E}">
        <p14:creationId xmlns:p14="http://schemas.microsoft.com/office/powerpoint/2010/main" val="28490206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454E017-B3A1-44E8-85A0-227A5B054D8D}" type="datetimeFigureOut">
              <a:rPr lang="it-IT" smtClean="0"/>
              <a:t>10/07/2024</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E58931C5-CDBF-454B-A33C-DF0E9F90EDD9}" type="slidenum">
              <a:rPr lang="it-IT" smtClean="0"/>
              <a:t>‹N›</a:t>
            </a:fld>
            <a:endParaRPr lang="it-IT" dirty="0"/>
          </a:p>
        </p:txBody>
      </p:sp>
    </p:spTree>
    <p:extLst>
      <p:ext uri="{BB962C8B-B14F-4D97-AF65-F5344CB8AC3E}">
        <p14:creationId xmlns:p14="http://schemas.microsoft.com/office/powerpoint/2010/main" val="5520296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dirty="0"/>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454E017-B3A1-44E8-85A0-227A5B054D8D}" type="datetimeFigureOut">
              <a:rPr lang="it-IT" smtClean="0"/>
              <a:t>10/07/2024</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E58931C5-CDBF-454B-A33C-DF0E9F90EDD9}" type="slidenum">
              <a:rPr lang="it-IT" smtClean="0"/>
              <a:t>‹N›</a:t>
            </a:fld>
            <a:endParaRPr lang="it-IT" dirty="0"/>
          </a:p>
        </p:txBody>
      </p:sp>
    </p:spTree>
    <p:extLst>
      <p:ext uri="{BB962C8B-B14F-4D97-AF65-F5344CB8AC3E}">
        <p14:creationId xmlns:p14="http://schemas.microsoft.com/office/powerpoint/2010/main" val="7160527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454E017-B3A1-44E8-85A0-227A5B054D8D}" type="datetimeFigureOut">
              <a:rPr lang="it-IT" smtClean="0"/>
              <a:t>10/07/2024</a:t>
            </a:fld>
            <a:endParaRPr lang="it-IT"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it-IT"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8931C5-CDBF-454B-A33C-DF0E9F90EDD9}" type="slidenum">
              <a:rPr lang="it-IT" smtClean="0"/>
              <a:t>‹N›</a:t>
            </a:fld>
            <a:endParaRPr lang="it-IT" dirty="0"/>
          </a:p>
        </p:txBody>
      </p:sp>
    </p:spTree>
    <p:extLst>
      <p:ext uri="{BB962C8B-B14F-4D97-AF65-F5344CB8AC3E}">
        <p14:creationId xmlns:p14="http://schemas.microsoft.com/office/powerpoint/2010/main" val="1817641047"/>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hyperlink" Target="Canny_Edge_Detector.ipynb"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jfif"/><Relationship Id="rId5" Type="http://schemas.openxmlformats.org/officeDocument/2006/relationships/image" Target="../media/image5.pn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194" name="Group 193">
            <a:extLst>
              <a:ext uri="{FF2B5EF4-FFF2-40B4-BE49-F238E27FC236}">
                <a16:creationId xmlns:a16="http://schemas.microsoft.com/office/drawing/2014/main" id="{68961809-266D-4B4D-BE74-84C1B3CD6F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95" name="Rectangle 194">
              <a:extLst>
                <a:ext uri="{FF2B5EF4-FFF2-40B4-BE49-F238E27FC236}">
                  <a16:creationId xmlns:a16="http://schemas.microsoft.com/office/drawing/2014/main" id="{A14E90A2-C55C-4A5B-A1CA-600A3ADCEE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6" name="Picture 2">
              <a:extLst>
                <a:ext uri="{FF2B5EF4-FFF2-40B4-BE49-F238E27FC236}">
                  <a16:creationId xmlns:a16="http://schemas.microsoft.com/office/drawing/2014/main" id="{5C269CFD-5B02-4090-8D3A-DF39B5F4C35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83" name="Picture 4">
            <a:extLst>
              <a:ext uri="{FF2B5EF4-FFF2-40B4-BE49-F238E27FC236}">
                <a16:creationId xmlns:a16="http://schemas.microsoft.com/office/drawing/2014/main" id="{2EB7981D-E043-F532-55FD-A985EF42BB28}"/>
              </a:ext>
            </a:extLst>
          </p:cNvPr>
          <p:cNvPicPr>
            <a:picLocks noChangeAspect="1"/>
          </p:cNvPicPr>
          <p:nvPr/>
        </p:nvPicPr>
        <p:blipFill rotWithShape="1">
          <a:blip r:embed="rId4">
            <a:alphaModFix amt="30000"/>
          </a:blip>
          <a:srcRect l="1995" r="9142"/>
          <a:stretch/>
        </p:blipFill>
        <p:spPr>
          <a:xfrm>
            <a:off x="3611" y="10"/>
            <a:ext cx="12188389" cy="6857990"/>
          </a:xfrm>
          <a:prstGeom prst="rect">
            <a:avLst/>
          </a:prstGeom>
        </p:spPr>
      </p:pic>
      <p:grpSp>
        <p:nvGrpSpPr>
          <p:cNvPr id="198" name="Group 197">
            <a:extLst>
              <a:ext uri="{FF2B5EF4-FFF2-40B4-BE49-F238E27FC236}">
                <a16:creationId xmlns:a16="http://schemas.microsoft.com/office/drawing/2014/main" id="{B2086F72-9495-4DC4-839B-72567BA8D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99" name="Round Diagonal Corner Rectangle 7">
              <a:extLst>
                <a:ext uri="{FF2B5EF4-FFF2-40B4-BE49-F238E27FC236}">
                  <a16:creationId xmlns:a16="http://schemas.microsoft.com/office/drawing/2014/main" id="{80C915C2-7A87-4547-97CA-A14D39AB2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0" name="Group 199">
              <a:extLst>
                <a:ext uri="{FF2B5EF4-FFF2-40B4-BE49-F238E27FC236}">
                  <a16:creationId xmlns:a16="http://schemas.microsoft.com/office/drawing/2014/main" id="{7C3B34D4-8ACE-49A6-A4B3-29916A53B5A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201" name="Freeform 32">
                <a:extLst>
                  <a:ext uri="{FF2B5EF4-FFF2-40B4-BE49-F238E27FC236}">
                    <a16:creationId xmlns:a16="http://schemas.microsoft.com/office/drawing/2014/main" id="{5516CB95-0B27-48B5-AADE-72B57A6C7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dirty="0"/>
              </a:p>
            </p:txBody>
          </p:sp>
          <p:sp>
            <p:nvSpPr>
              <p:cNvPr id="202" name="Freeform 33">
                <a:extLst>
                  <a:ext uri="{FF2B5EF4-FFF2-40B4-BE49-F238E27FC236}">
                    <a16:creationId xmlns:a16="http://schemas.microsoft.com/office/drawing/2014/main" id="{5E314680-0A6F-49E3-8019-9616313D83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dirty="0"/>
              </a:p>
            </p:txBody>
          </p:sp>
          <p:sp>
            <p:nvSpPr>
              <p:cNvPr id="203" name="Freeform 34">
                <a:extLst>
                  <a:ext uri="{FF2B5EF4-FFF2-40B4-BE49-F238E27FC236}">
                    <a16:creationId xmlns:a16="http://schemas.microsoft.com/office/drawing/2014/main" id="{E822FA8D-1CAD-48AC-8AAF-AC9B13E441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dirty="0"/>
              </a:p>
            </p:txBody>
          </p:sp>
          <p:sp>
            <p:nvSpPr>
              <p:cNvPr id="204" name="Freeform 37">
                <a:extLst>
                  <a:ext uri="{FF2B5EF4-FFF2-40B4-BE49-F238E27FC236}">
                    <a16:creationId xmlns:a16="http://schemas.microsoft.com/office/drawing/2014/main" id="{B1780F53-5CB6-4C66-BE5C-CBB98ACBC4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dirty="0"/>
              </a:p>
            </p:txBody>
          </p:sp>
          <p:sp>
            <p:nvSpPr>
              <p:cNvPr id="205" name="Freeform 35">
                <a:extLst>
                  <a:ext uri="{FF2B5EF4-FFF2-40B4-BE49-F238E27FC236}">
                    <a16:creationId xmlns:a16="http://schemas.microsoft.com/office/drawing/2014/main" id="{781B98D4-7596-46BD-BB6D-0FAA51C38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dirty="0"/>
              </a:p>
            </p:txBody>
          </p:sp>
          <p:sp>
            <p:nvSpPr>
              <p:cNvPr id="206" name="Freeform 36">
                <a:extLst>
                  <a:ext uri="{FF2B5EF4-FFF2-40B4-BE49-F238E27FC236}">
                    <a16:creationId xmlns:a16="http://schemas.microsoft.com/office/drawing/2014/main" id="{68558D61-DFBE-4A2C-8DBD-43BAFA68DD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dirty="0"/>
              </a:p>
            </p:txBody>
          </p:sp>
          <p:sp>
            <p:nvSpPr>
              <p:cNvPr id="207" name="Freeform 38">
                <a:extLst>
                  <a:ext uri="{FF2B5EF4-FFF2-40B4-BE49-F238E27FC236}">
                    <a16:creationId xmlns:a16="http://schemas.microsoft.com/office/drawing/2014/main" id="{5646C634-CAD3-432B-BD41-CDE0F526E6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dirty="0"/>
              </a:p>
            </p:txBody>
          </p:sp>
          <p:sp>
            <p:nvSpPr>
              <p:cNvPr id="208" name="Freeform 39">
                <a:extLst>
                  <a:ext uri="{FF2B5EF4-FFF2-40B4-BE49-F238E27FC236}">
                    <a16:creationId xmlns:a16="http://schemas.microsoft.com/office/drawing/2014/main" id="{72B91DC4-A905-421C-B77D-3AB7CA3AC2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dirty="0"/>
              </a:p>
            </p:txBody>
          </p:sp>
          <p:sp>
            <p:nvSpPr>
              <p:cNvPr id="209" name="Freeform 40">
                <a:extLst>
                  <a:ext uri="{FF2B5EF4-FFF2-40B4-BE49-F238E27FC236}">
                    <a16:creationId xmlns:a16="http://schemas.microsoft.com/office/drawing/2014/main" id="{7A50FBDE-0FD3-4C3E-AB4C-40DD78E1AA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dirty="0"/>
              </a:p>
            </p:txBody>
          </p:sp>
          <p:sp>
            <p:nvSpPr>
              <p:cNvPr id="210" name="Rectangle 41">
                <a:extLst>
                  <a:ext uri="{FF2B5EF4-FFF2-40B4-BE49-F238E27FC236}">
                    <a16:creationId xmlns:a16="http://schemas.microsoft.com/office/drawing/2014/main" id="{10793947-01A9-45E9-9C1A-D96D5B220E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dirty="0"/>
              </a:p>
            </p:txBody>
          </p:sp>
          <p:sp>
            <p:nvSpPr>
              <p:cNvPr id="211" name="Freeform 32">
                <a:extLst>
                  <a:ext uri="{FF2B5EF4-FFF2-40B4-BE49-F238E27FC236}">
                    <a16:creationId xmlns:a16="http://schemas.microsoft.com/office/drawing/2014/main" id="{BF30035C-FBC7-40B2-B089-084EA4677B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dirty="0"/>
              </a:p>
            </p:txBody>
          </p:sp>
          <p:sp>
            <p:nvSpPr>
              <p:cNvPr id="212" name="Freeform 33">
                <a:extLst>
                  <a:ext uri="{FF2B5EF4-FFF2-40B4-BE49-F238E27FC236}">
                    <a16:creationId xmlns:a16="http://schemas.microsoft.com/office/drawing/2014/main" id="{F3C7515F-9B43-411B-8D60-C38FA83FA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dirty="0"/>
              </a:p>
            </p:txBody>
          </p:sp>
          <p:sp>
            <p:nvSpPr>
              <p:cNvPr id="213" name="Freeform 34">
                <a:extLst>
                  <a:ext uri="{FF2B5EF4-FFF2-40B4-BE49-F238E27FC236}">
                    <a16:creationId xmlns:a16="http://schemas.microsoft.com/office/drawing/2014/main" id="{709B1F65-34E0-401F-8C78-A5058C84BE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dirty="0"/>
              </a:p>
            </p:txBody>
          </p:sp>
          <p:sp>
            <p:nvSpPr>
              <p:cNvPr id="214" name="Freeform 37">
                <a:extLst>
                  <a:ext uri="{FF2B5EF4-FFF2-40B4-BE49-F238E27FC236}">
                    <a16:creationId xmlns:a16="http://schemas.microsoft.com/office/drawing/2014/main" id="{BECD5C03-173E-4590-BD11-26241C59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dirty="0"/>
              </a:p>
            </p:txBody>
          </p:sp>
          <p:sp>
            <p:nvSpPr>
              <p:cNvPr id="215" name="Freeform 35">
                <a:extLst>
                  <a:ext uri="{FF2B5EF4-FFF2-40B4-BE49-F238E27FC236}">
                    <a16:creationId xmlns:a16="http://schemas.microsoft.com/office/drawing/2014/main" id="{14931415-56EE-4E4A-8832-D570F57450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dirty="0"/>
              </a:p>
            </p:txBody>
          </p:sp>
          <p:sp>
            <p:nvSpPr>
              <p:cNvPr id="216" name="Freeform 36">
                <a:extLst>
                  <a:ext uri="{FF2B5EF4-FFF2-40B4-BE49-F238E27FC236}">
                    <a16:creationId xmlns:a16="http://schemas.microsoft.com/office/drawing/2014/main" id="{D881F11B-638D-4FEE-B212-B921A4C6D5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dirty="0"/>
              </a:p>
            </p:txBody>
          </p:sp>
          <p:sp>
            <p:nvSpPr>
              <p:cNvPr id="217" name="Freeform 38">
                <a:extLst>
                  <a:ext uri="{FF2B5EF4-FFF2-40B4-BE49-F238E27FC236}">
                    <a16:creationId xmlns:a16="http://schemas.microsoft.com/office/drawing/2014/main" id="{2EC82DB3-9325-44B9-81C1-933CFF0F13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dirty="0"/>
              </a:p>
            </p:txBody>
          </p:sp>
          <p:sp>
            <p:nvSpPr>
              <p:cNvPr id="218" name="Freeform 39">
                <a:extLst>
                  <a:ext uri="{FF2B5EF4-FFF2-40B4-BE49-F238E27FC236}">
                    <a16:creationId xmlns:a16="http://schemas.microsoft.com/office/drawing/2014/main" id="{F3F62819-5FD5-4BB4-9FB1-9F1D5F2C6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dirty="0"/>
              </a:p>
            </p:txBody>
          </p:sp>
          <p:sp>
            <p:nvSpPr>
              <p:cNvPr id="219" name="Freeform 40">
                <a:extLst>
                  <a:ext uri="{FF2B5EF4-FFF2-40B4-BE49-F238E27FC236}">
                    <a16:creationId xmlns:a16="http://schemas.microsoft.com/office/drawing/2014/main" id="{003B73B7-62FB-478B-823D-DDB5BFC40B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dirty="0"/>
              </a:p>
            </p:txBody>
          </p:sp>
          <p:sp>
            <p:nvSpPr>
              <p:cNvPr id="220" name="Rectangle 41">
                <a:extLst>
                  <a:ext uri="{FF2B5EF4-FFF2-40B4-BE49-F238E27FC236}">
                    <a16:creationId xmlns:a16="http://schemas.microsoft.com/office/drawing/2014/main" id="{19F16A31-F5A3-45EF-AD4B-500C660849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dirty="0"/>
              </a:p>
            </p:txBody>
          </p:sp>
        </p:grpSp>
      </p:grpSp>
      <p:sp>
        <p:nvSpPr>
          <p:cNvPr id="2" name="Titolo 1">
            <a:extLst>
              <a:ext uri="{FF2B5EF4-FFF2-40B4-BE49-F238E27FC236}">
                <a16:creationId xmlns:a16="http://schemas.microsoft.com/office/drawing/2014/main" id="{5234043D-7DE0-27F4-6917-6FA8E999A236}"/>
              </a:ext>
            </a:extLst>
          </p:cNvPr>
          <p:cNvSpPr>
            <a:spLocks noGrp="1"/>
          </p:cNvSpPr>
          <p:nvPr>
            <p:ph type="ctrTitle"/>
          </p:nvPr>
        </p:nvSpPr>
        <p:spPr>
          <a:xfrm>
            <a:off x="2667000" y="2235200"/>
            <a:ext cx="6858000" cy="1315772"/>
          </a:xfrm>
        </p:spPr>
        <p:txBody>
          <a:bodyPr>
            <a:normAutofit/>
          </a:bodyPr>
          <a:lstStyle/>
          <a:p>
            <a:pPr algn="ctr"/>
            <a:r>
              <a:rPr lang="it-IT" sz="4000" dirty="0">
                <a:latin typeface="Impact" panose="020B0806030902050204" pitchFamily="34" charset="0"/>
                <a:ea typeface="Verdana" panose="020B0604030504040204" pitchFamily="34" charset="0"/>
                <a:cs typeface="Tahoma" panose="020B0604030504040204" pitchFamily="34" charset="0"/>
              </a:rPr>
              <a:t>FEATURE EXTRACTION &amp; </a:t>
            </a:r>
            <a:br>
              <a:rPr lang="it-IT" sz="4000" dirty="0">
                <a:latin typeface="Impact" panose="020B0806030902050204" pitchFamily="34" charset="0"/>
                <a:ea typeface="Verdana" panose="020B0604030504040204" pitchFamily="34" charset="0"/>
                <a:cs typeface="Tahoma" panose="020B0604030504040204" pitchFamily="34" charset="0"/>
              </a:rPr>
            </a:br>
            <a:r>
              <a:rPr lang="it-IT" sz="4000" dirty="0">
                <a:latin typeface="Impact" panose="020B0806030902050204" pitchFamily="34" charset="0"/>
                <a:ea typeface="Verdana" panose="020B0604030504040204" pitchFamily="34" charset="0"/>
                <a:cs typeface="Tahoma" panose="020B0604030504040204" pitchFamily="34" charset="0"/>
              </a:rPr>
              <a:t>CANNY EDGE DETECTOR</a:t>
            </a:r>
          </a:p>
        </p:txBody>
      </p:sp>
      <p:sp>
        <p:nvSpPr>
          <p:cNvPr id="3" name="Sottotitolo 2">
            <a:extLst>
              <a:ext uri="{FF2B5EF4-FFF2-40B4-BE49-F238E27FC236}">
                <a16:creationId xmlns:a16="http://schemas.microsoft.com/office/drawing/2014/main" id="{0579B603-C773-480B-067C-1B32460E7E33}"/>
              </a:ext>
            </a:extLst>
          </p:cNvPr>
          <p:cNvSpPr>
            <a:spLocks noGrp="1"/>
          </p:cNvSpPr>
          <p:nvPr>
            <p:ph type="subTitle" idx="1"/>
          </p:nvPr>
        </p:nvSpPr>
        <p:spPr>
          <a:xfrm>
            <a:off x="2667001" y="3602038"/>
            <a:ext cx="6857999" cy="953029"/>
          </a:xfrm>
        </p:spPr>
        <p:txBody>
          <a:bodyPr>
            <a:normAutofit/>
          </a:bodyPr>
          <a:lstStyle/>
          <a:p>
            <a:pPr algn="ctr"/>
            <a:r>
              <a:rPr lang="it-IT" sz="1800" dirty="0">
                <a:latin typeface="Impact" panose="020B0806030902050204" pitchFamily="34" charset="0"/>
                <a:ea typeface="Verdana" panose="020B0604030504040204" pitchFamily="34" charset="0"/>
                <a:cs typeface="Tahoma" panose="020B0604030504040204" pitchFamily="34" charset="0"/>
              </a:rPr>
              <a:t>Principi e modelli della percezione, A.A. 2023/24</a:t>
            </a:r>
          </a:p>
          <a:p>
            <a:pPr algn="ctr"/>
            <a:r>
              <a:rPr lang="it-IT" sz="1800" dirty="0">
                <a:latin typeface="Impact" panose="020B0806030902050204" pitchFamily="34" charset="0"/>
                <a:ea typeface="Verdana" panose="020B0604030504040204" pitchFamily="34" charset="0"/>
                <a:cs typeface="Tahoma" panose="020B0604030504040204" pitchFamily="34" charset="0"/>
              </a:rPr>
              <a:t>ALESSANDRO AIRAGHI (03562A)</a:t>
            </a:r>
          </a:p>
        </p:txBody>
      </p:sp>
    </p:spTree>
    <p:extLst>
      <p:ext uri="{BB962C8B-B14F-4D97-AF65-F5344CB8AC3E}">
        <p14:creationId xmlns:p14="http://schemas.microsoft.com/office/powerpoint/2010/main" val="4756474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88EE0A-A5D0-8F0E-BC5A-46166A81E7C1}"/>
              </a:ext>
            </a:extLst>
          </p:cNvPr>
          <p:cNvSpPr>
            <a:spLocks noGrp="1"/>
          </p:cNvSpPr>
          <p:nvPr>
            <p:ph type="title"/>
          </p:nvPr>
        </p:nvSpPr>
        <p:spPr>
          <a:xfrm>
            <a:off x="1141413" y="398834"/>
            <a:ext cx="9905998" cy="1303506"/>
          </a:xfrm>
        </p:spPr>
        <p:txBody>
          <a:bodyPr>
            <a:normAutofit/>
          </a:bodyPr>
          <a:lstStyle/>
          <a:p>
            <a:pPr algn="ctr"/>
            <a:r>
              <a:rPr lang="en-US" sz="4400" u="sng" dirty="0">
                <a:latin typeface="Impact" panose="020B0806030902050204" pitchFamily="34" charset="0"/>
                <a:ea typeface="Verdana" panose="020B0604030504040204" pitchFamily="34" charset="0"/>
              </a:rPr>
              <a:t>APPROCCI EDGE DETECTION</a:t>
            </a:r>
            <a:endParaRPr lang="it-IT" sz="4400" u="sng" dirty="0">
              <a:latin typeface="Impact" panose="020B0806030902050204" pitchFamily="34" charset="0"/>
              <a:ea typeface="Verdana" panose="020B0604030504040204" pitchFamily="34" charset="0"/>
            </a:endParaRPr>
          </a:p>
        </p:txBody>
      </p:sp>
      <p:sp>
        <p:nvSpPr>
          <p:cNvPr id="3" name="Segnaposto contenuto 2">
            <a:extLst>
              <a:ext uri="{FF2B5EF4-FFF2-40B4-BE49-F238E27FC236}">
                <a16:creationId xmlns:a16="http://schemas.microsoft.com/office/drawing/2014/main" id="{9DD19413-9F9F-6C9B-B320-B3668711AEF8}"/>
              </a:ext>
            </a:extLst>
          </p:cNvPr>
          <p:cNvSpPr>
            <a:spLocks noGrp="1"/>
          </p:cNvSpPr>
          <p:nvPr>
            <p:ph sz="half" idx="1"/>
          </p:nvPr>
        </p:nvSpPr>
        <p:spPr>
          <a:xfrm>
            <a:off x="1141410" y="1896893"/>
            <a:ext cx="4719383" cy="4124527"/>
          </a:xfrm>
        </p:spPr>
        <p:txBody>
          <a:bodyPr>
            <a:noAutofit/>
          </a:bodyPr>
          <a:lstStyle/>
          <a:p>
            <a:pPr>
              <a:buFontTx/>
              <a:buChar char="-"/>
            </a:pPr>
            <a:r>
              <a:rPr lang="it-IT" sz="1800" dirty="0">
                <a:latin typeface="Arial" panose="020B0604020202020204" pitchFamily="34" charset="0"/>
                <a:ea typeface="Tahoma" panose="020B0604030504040204" pitchFamily="34" charset="0"/>
                <a:cs typeface="Arial" panose="020B0604020202020204" pitchFamily="34" charset="0"/>
              </a:rPr>
              <a:t>I primi approcci si basavano sulla convoluzione con un filtro (in realtà 2: uno verticale, uno orizzontale)</a:t>
            </a:r>
          </a:p>
          <a:p>
            <a:r>
              <a:rPr lang="it-IT" sz="1800" b="1" dirty="0">
                <a:latin typeface="Arial" panose="020B0604020202020204" pitchFamily="34" charset="0"/>
                <a:ea typeface="Tahoma" panose="020B0604030504040204" pitchFamily="34" charset="0"/>
                <a:cs typeface="Arial" panose="020B0604020202020204" pitchFamily="34" charset="0"/>
              </a:rPr>
              <a:t>Roberts Operator</a:t>
            </a:r>
            <a:r>
              <a:rPr lang="it-IT" sz="1800" dirty="0">
                <a:latin typeface="Arial" panose="020B0604020202020204" pitchFamily="34" charset="0"/>
                <a:ea typeface="Tahoma" panose="020B0604030504040204" pitchFamily="34" charset="0"/>
                <a:cs typeface="Arial" panose="020B0604020202020204" pitchFamily="34" charset="0"/>
              </a:rPr>
              <a:t>: somma dei quadrati del peso associato ai pixel dell'immagine</a:t>
            </a:r>
          </a:p>
          <a:p>
            <a:r>
              <a:rPr lang="it-IT" sz="1800" b="1" dirty="0">
                <a:latin typeface="Arial" panose="020B0604020202020204" pitchFamily="34" charset="0"/>
                <a:ea typeface="Tahoma" panose="020B0604030504040204" pitchFamily="34" charset="0"/>
                <a:cs typeface="Arial" panose="020B0604020202020204" pitchFamily="34" charset="0"/>
              </a:rPr>
              <a:t>Prewitt Operator</a:t>
            </a:r>
            <a:r>
              <a:rPr lang="it-IT" sz="1800" dirty="0">
                <a:latin typeface="Arial" panose="020B0604020202020204" pitchFamily="34" charset="0"/>
                <a:ea typeface="Tahoma" panose="020B0604030504040204" pitchFamily="34" charset="0"/>
                <a:cs typeface="Arial" panose="020B0604020202020204" pitchFamily="34" charset="0"/>
              </a:rPr>
              <a:t>: operatore differenziale che calcola un valore approssimato del gradiente </a:t>
            </a:r>
          </a:p>
          <a:p>
            <a:r>
              <a:rPr lang="it-IT" sz="1800" b="1" dirty="0">
                <a:latin typeface="Arial" panose="020B0604020202020204" pitchFamily="34" charset="0"/>
                <a:ea typeface="Tahoma" panose="020B0604030504040204" pitchFamily="34" charset="0"/>
                <a:cs typeface="Arial" panose="020B0604020202020204" pitchFamily="34" charset="0"/>
              </a:rPr>
              <a:t>Sobel Operator</a:t>
            </a:r>
            <a:r>
              <a:rPr lang="it-IT" sz="1800" dirty="0">
                <a:latin typeface="Arial" panose="020B0604020202020204" pitchFamily="34" charset="0"/>
                <a:ea typeface="Tahoma" panose="020B0604030504040204" pitchFamily="34" charset="0"/>
                <a:cs typeface="Arial" panose="020B0604020202020204" pitchFamily="34" charset="0"/>
              </a:rPr>
              <a:t>: simile a Prewitt ma con peso maggiore per pixel immediatamente adiacenti al pixel su cui è applicato</a:t>
            </a:r>
          </a:p>
        </p:txBody>
      </p:sp>
      <p:pic>
        <p:nvPicPr>
          <p:cNvPr id="6" name="Segnaposto contenuto 5">
            <a:extLst>
              <a:ext uri="{FF2B5EF4-FFF2-40B4-BE49-F238E27FC236}">
                <a16:creationId xmlns:a16="http://schemas.microsoft.com/office/drawing/2014/main" id="{EE3534AB-EAE9-D3C6-FB3E-3D459969C0E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331209" y="2188300"/>
            <a:ext cx="4557196" cy="3541712"/>
          </a:xfrm>
        </p:spPr>
      </p:pic>
    </p:spTree>
    <p:extLst>
      <p:ext uri="{BB962C8B-B14F-4D97-AF65-F5344CB8AC3E}">
        <p14:creationId xmlns:p14="http://schemas.microsoft.com/office/powerpoint/2010/main" val="7018902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88EE0A-A5D0-8F0E-BC5A-46166A81E7C1}"/>
              </a:ext>
            </a:extLst>
          </p:cNvPr>
          <p:cNvSpPr>
            <a:spLocks noGrp="1"/>
          </p:cNvSpPr>
          <p:nvPr>
            <p:ph type="title"/>
          </p:nvPr>
        </p:nvSpPr>
        <p:spPr>
          <a:xfrm>
            <a:off x="1141411" y="68095"/>
            <a:ext cx="9906000" cy="1885597"/>
          </a:xfrm>
        </p:spPr>
        <p:txBody>
          <a:bodyPr>
            <a:normAutofit/>
          </a:bodyPr>
          <a:lstStyle/>
          <a:p>
            <a:pPr algn="ctr"/>
            <a:r>
              <a:rPr lang="en-US" sz="4400" u="sng" dirty="0">
                <a:latin typeface="Impact" panose="020B0806030902050204" pitchFamily="34" charset="0"/>
                <a:ea typeface="Verdana" panose="020B0604030504040204" pitchFamily="34" charset="0"/>
              </a:rPr>
              <a:t>APPROCCI EDGE DETECTION</a:t>
            </a:r>
            <a:endParaRPr lang="it-IT" sz="4400" u="sng" dirty="0">
              <a:latin typeface="Impact" panose="020B0806030902050204" pitchFamily="34" charset="0"/>
              <a:ea typeface="Verdana" panose="020B0604030504040204" pitchFamily="34" charset="0"/>
            </a:endParaRPr>
          </a:p>
        </p:txBody>
      </p:sp>
      <p:sp>
        <p:nvSpPr>
          <p:cNvPr id="12" name="Segnaposto testo 11">
            <a:extLst>
              <a:ext uri="{FF2B5EF4-FFF2-40B4-BE49-F238E27FC236}">
                <a16:creationId xmlns:a16="http://schemas.microsoft.com/office/drawing/2014/main" id="{DA9737F3-2296-CE31-A2B6-C2B8FB127AEF}"/>
              </a:ext>
            </a:extLst>
          </p:cNvPr>
          <p:cNvSpPr>
            <a:spLocks noGrp="1"/>
          </p:cNvSpPr>
          <p:nvPr>
            <p:ph type="body" idx="1"/>
          </p:nvPr>
        </p:nvSpPr>
        <p:spPr>
          <a:xfrm>
            <a:off x="1370019" y="2249486"/>
            <a:ext cx="4649783" cy="334688"/>
          </a:xfrm>
        </p:spPr>
        <p:txBody>
          <a:bodyPr>
            <a:normAutofit fontScale="62500" lnSpcReduction="20000"/>
          </a:bodyPr>
          <a:lstStyle/>
          <a:p>
            <a:r>
              <a:rPr lang="it-IT" dirty="0"/>
              <a:t> </a:t>
            </a:r>
          </a:p>
        </p:txBody>
      </p:sp>
      <p:sp>
        <p:nvSpPr>
          <p:cNvPr id="3" name="Segnaposto contenuto 2">
            <a:extLst>
              <a:ext uri="{FF2B5EF4-FFF2-40B4-BE49-F238E27FC236}">
                <a16:creationId xmlns:a16="http://schemas.microsoft.com/office/drawing/2014/main" id="{9DD19413-9F9F-6C9B-B320-B3668711AEF8}"/>
              </a:ext>
            </a:extLst>
          </p:cNvPr>
          <p:cNvSpPr>
            <a:spLocks noGrp="1"/>
          </p:cNvSpPr>
          <p:nvPr>
            <p:ph sz="half" idx="2"/>
          </p:nvPr>
        </p:nvSpPr>
        <p:spPr>
          <a:xfrm>
            <a:off x="1141410" y="2097087"/>
            <a:ext cx="4878391" cy="3694111"/>
          </a:xfrm>
        </p:spPr>
        <p:txBody>
          <a:bodyPr>
            <a:noAutofit/>
          </a:bodyPr>
          <a:lstStyle/>
          <a:p>
            <a:pPr>
              <a:buFontTx/>
              <a:buChar char="-"/>
            </a:pPr>
            <a:r>
              <a:rPr lang="it-IT" sz="1800" dirty="0">
                <a:latin typeface="Arial" panose="020B0604020202020204" pitchFamily="34" charset="0"/>
                <a:ea typeface="Tahoma" panose="020B0604030504040204" pitchFamily="34" charset="0"/>
                <a:cs typeface="Arial" panose="020B0604020202020204" pitchFamily="34" charset="0"/>
              </a:rPr>
              <a:t>Successivamente vennero sviluppati algoritmi più sofisticati sviluppati in più passi, ad esempio:</a:t>
            </a:r>
          </a:p>
          <a:p>
            <a:r>
              <a:rPr lang="it-IT" sz="1800" b="1" dirty="0">
                <a:latin typeface="Arial" panose="020B0604020202020204" pitchFamily="34" charset="0"/>
                <a:ea typeface="Tahoma" panose="020B0604030504040204" pitchFamily="34" charset="0"/>
                <a:cs typeface="Arial" panose="020B0604020202020204" pitchFamily="34" charset="0"/>
              </a:rPr>
              <a:t>Marr-Hildreth Algorithm</a:t>
            </a:r>
            <a:r>
              <a:rPr lang="it-IT" sz="1800" dirty="0">
                <a:latin typeface="Arial" panose="020B0604020202020204" pitchFamily="34" charset="0"/>
                <a:ea typeface="Tahoma" panose="020B0604030504040204" pitchFamily="34" charset="0"/>
                <a:cs typeface="Arial" panose="020B0604020202020204" pitchFamily="34" charset="0"/>
              </a:rPr>
              <a:t>: basato su modello di Marr. Smoothing con filtro Gaussiano, detection con filtro Laplaciano e localizzazione degli zero-crossing</a:t>
            </a:r>
          </a:p>
          <a:p>
            <a:r>
              <a:rPr lang="it-IT" sz="1800" b="1" dirty="0">
                <a:solidFill>
                  <a:srgbClr val="00B0F0"/>
                </a:solidFill>
                <a:latin typeface="Arial" panose="020B0604020202020204" pitchFamily="34" charset="0"/>
                <a:ea typeface="Tahoma" panose="020B0604030504040204" pitchFamily="34" charset="0"/>
                <a:cs typeface="Arial" panose="020B0604020202020204" pitchFamily="34" charset="0"/>
              </a:rPr>
              <a:t>Canny Edge Detector</a:t>
            </a:r>
            <a:r>
              <a:rPr lang="it-IT" sz="1800" dirty="0">
                <a:latin typeface="Arial" panose="020B0604020202020204" pitchFamily="34" charset="0"/>
                <a:ea typeface="Tahoma" panose="020B0604030504040204" pitchFamily="34" charset="0"/>
                <a:cs typeface="Arial" panose="020B0604020202020204" pitchFamily="34" charset="0"/>
              </a:rPr>
              <a:t>: smoothing e detection con DoG, non-maxima suppression e hysteresis thresholding</a:t>
            </a:r>
          </a:p>
        </p:txBody>
      </p:sp>
      <p:sp>
        <p:nvSpPr>
          <p:cNvPr id="13" name="Segnaposto testo 12">
            <a:extLst>
              <a:ext uri="{FF2B5EF4-FFF2-40B4-BE49-F238E27FC236}">
                <a16:creationId xmlns:a16="http://schemas.microsoft.com/office/drawing/2014/main" id="{11F69145-81FF-8D04-1443-1DFB6DB13764}"/>
              </a:ext>
            </a:extLst>
          </p:cNvPr>
          <p:cNvSpPr>
            <a:spLocks noGrp="1"/>
          </p:cNvSpPr>
          <p:nvPr>
            <p:ph type="body" sz="quarter" idx="3"/>
          </p:nvPr>
        </p:nvSpPr>
        <p:spPr>
          <a:xfrm>
            <a:off x="6514242" y="5043387"/>
            <a:ext cx="4646602" cy="262451"/>
          </a:xfrm>
        </p:spPr>
        <p:txBody>
          <a:bodyPr>
            <a:normAutofit fontScale="62500" lnSpcReduction="20000"/>
          </a:bodyPr>
          <a:lstStyle/>
          <a:p>
            <a:pPr algn="ctr"/>
            <a:r>
              <a:rPr lang="it-IT" b="1" i="1" cap="none" dirty="0"/>
              <a:t>Foto originale (dx), Sobel (centro), Canny (sx)</a:t>
            </a:r>
          </a:p>
        </p:txBody>
      </p:sp>
      <p:pic>
        <p:nvPicPr>
          <p:cNvPr id="6" name="Segnaposto contenuto 5">
            <a:extLst>
              <a:ext uri="{FF2B5EF4-FFF2-40B4-BE49-F238E27FC236}">
                <a16:creationId xmlns:a16="http://schemas.microsoft.com/office/drawing/2014/main" id="{EE3534AB-EAE9-D3C6-FB3E-3D459969C0E7}"/>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r="507" b="1272"/>
          <a:stretch/>
        </p:blipFill>
        <p:spPr>
          <a:xfrm>
            <a:off x="6096000" y="2584174"/>
            <a:ext cx="5483087" cy="2315818"/>
          </a:xfrm>
        </p:spPr>
      </p:pic>
    </p:spTree>
    <p:extLst>
      <p:ext uri="{BB962C8B-B14F-4D97-AF65-F5344CB8AC3E}">
        <p14:creationId xmlns:p14="http://schemas.microsoft.com/office/powerpoint/2010/main" val="1409387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750"/>
                                        <p:tgtEl>
                                          <p:spTgt spid="1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88EE0A-A5D0-8F0E-BC5A-46166A81E7C1}"/>
              </a:ext>
            </a:extLst>
          </p:cNvPr>
          <p:cNvSpPr>
            <a:spLocks noGrp="1"/>
          </p:cNvSpPr>
          <p:nvPr>
            <p:ph type="title"/>
          </p:nvPr>
        </p:nvSpPr>
        <p:spPr>
          <a:xfrm>
            <a:off x="1141413" y="418289"/>
            <a:ext cx="9905998" cy="1186774"/>
          </a:xfrm>
        </p:spPr>
        <p:txBody>
          <a:bodyPr>
            <a:normAutofit/>
          </a:bodyPr>
          <a:lstStyle/>
          <a:p>
            <a:pPr algn="ctr"/>
            <a:r>
              <a:rPr lang="en-US" sz="4400" u="sng" dirty="0">
                <a:latin typeface="Impact" panose="020B0806030902050204" pitchFamily="34" charset="0"/>
                <a:ea typeface="Verdana" panose="020B0604030504040204" pitchFamily="34" charset="0"/>
              </a:rPr>
              <a:t>CANNY EDGE DETECTOR</a:t>
            </a:r>
            <a:endParaRPr lang="it-IT" sz="4400" u="sng" dirty="0">
              <a:latin typeface="Impact" panose="020B0806030902050204" pitchFamily="34" charset="0"/>
              <a:ea typeface="Verdana" panose="020B0604030504040204" pitchFamily="34" charset="0"/>
            </a:endParaRPr>
          </a:p>
        </p:txBody>
      </p:sp>
      <p:sp>
        <p:nvSpPr>
          <p:cNvPr id="3" name="Segnaposto contenuto 2">
            <a:extLst>
              <a:ext uri="{FF2B5EF4-FFF2-40B4-BE49-F238E27FC236}">
                <a16:creationId xmlns:a16="http://schemas.microsoft.com/office/drawing/2014/main" id="{9DD19413-9F9F-6C9B-B320-B3668711AEF8}"/>
              </a:ext>
            </a:extLst>
          </p:cNvPr>
          <p:cNvSpPr>
            <a:spLocks noGrp="1"/>
          </p:cNvSpPr>
          <p:nvPr>
            <p:ph idx="1"/>
          </p:nvPr>
        </p:nvSpPr>
        <p:spPr>
          <a:xfrm>
            <a:off x="1141412" y="1857983"/>
            <a:ext cx="9905999" cy="4182894"/>
          </a:xfrm>
        </p:spPr>
        <p:txBody>
          <a:bodyPr>
            <a:normAutofit/>
          </a:bodyPr>
          <a:lstStyle/>
          <a:p>
            <a:pPr marL="342900" indent="-342900">
              <a:buSzPct val="100000"/>
              <a:buFont typeface="+mj-lt"/>
              <a:buAutoNum type="arabicPeriod"/>
            </a:pPr>
            <a:r>
              <a:rPr lang="it-IT" sz="1800" b="1" dirty="0">
                <a:latin typeface="Arial" panose="020B0604020202020204" pitchFamily="34" charset="0"/>
                <a:ea typeface="Tahoma" panose="020B0604030504040204" pitchFamily="34" charset="0"/>
                <a:cs typeface="Arial" panose="020B0604020202020204" pitchFamily="34" charset="0"/>
              </a:rPr>
              <a:t>Smoothing usando filtro Gaussiano</a:t>
            </a:r>
            <a:r>
              <a:rPr lang="it-IT" sz="1800" dirty="0">
                <a:latin typeface="Arial" panose="020B0604020202020204" pitchFamily="34" charset="0"/>
                <a:ea typeface="Tahoma" panose="020B0604030504040204" pitchFamily="34" charset="0"/>
                <a:cs typeface="Arial" panose="020B0604020202020204" pitchFamily="34" charset="0"/>
              </a:rPr>
              <a:t>: l’immagine viene sfocata tramite convoluzione con un filtro di smoothing basato sulla funzione Gaussiana, che fa la media pesata di un intorno, assegnando un peso maggiore agli elementi più vicini al punto su cui è applicata. Questa operazione viene effettuata per attenuare il rumore. Vi è una dipendenza da un parametro detto «sigma», maggiore sarà il valore, maggiore sarà l’effetto.</a:t>
            </a:r>
          </a:p>
          <a:p>
            <a:pPr marL="342900" indent="-342900">
              <a:buSzPct val="100000"/>
              <a:buFont typeface="+mj-lt"/>
              <a:buAutoNum type="arabicPeriod"/>
            </a:pPr>
            <a:r>
              <a:rPr lang="it-IT" sz="1800" b="1" dirty="0">
                <a:latin typeface="Arial" panose="020B0604020202020204" pitchFamily="34" charset="0"/>
                <a:ea typeface="Tahoma" panose="020B0604030504040204" pitchFamily="34" charset="0"/>
                <a:cs typeface="Arial" panose="020B0604020202020204" pitchFamily="34" charset="0"/>
              </a:rPr>
              <a:t>Edge detection con filtro a derivata: </a:t>
            </a:r>
            <a:r>
              <a:rPr lang="it-IT" sz="1800" dirty="0">
                <a:latin typeface="Arial" panose="020B0604020202020204" pitchFamily="34" charset="0"/>
                <a:ea typeface="Tahoma" panose="020B0604030504040204" pitchFamily="34" charset="0"/>
                <a:cs typeface="Arial" panose="020B0604020202020204" pitchFamily="34" charset="0"/>
              </a:rPr>
              <a:t>Applico dei kernel differenziali di calcolo del gradiente (generalmente Sobel) in 4 direzioni (verticale, orizzontale, diagonale dx-sx e diagonale sx-dx). Questa operazione consente di rilevare possibili punti di edge.</a:t>
            </a:r>
          </a:p>
          <a:p>
            <a:pPr marL="0" indent="0">
              <a:buSzPct val="100000"/>
              <a:buNone/>
            </a:pPr>
            <a:endParaRPr lang="it-IT" sz="1800" b="1" dirty="0">
              <a:latin typeface="Arial" panose="020B0604020202020204" pitchFamily="34" charset="0"/>
              <a:ea typeface="Tahoma" panose="020B0604030504040204" pitchFamily="34" charset="0"/>
              <a:cs typeface="Arial" panose="020B0604020202020204" pitchFamily="34" charset="0"/>
            </a:endParaRPr>
          </a:p>
          <a:p>
            <a:pPr marL="0" indent="0">
              <a:buSzPct val="100000"/>
              <a:buNone/>
            </a:pPr>
            <a:r>
              <a:rPr lang="it-IT" sz="1800" b="1" dirty="0">
                <a:latin typeface="Arial" panose="020B0604020202020204" pitchFamily="34" charset="0"/>
                <a:ea typeface="Tahoma" panose="020B0604030504040204" pitchFamily="34" charset="0"/>
                <a:cs typeface="Arial" panose="020B0604020202020204" pitchFamily="34" charset="0"/>
              </a:rPr>
              <a:t>NOTA: </a:t>
            </a:r>
            <a:r>
              <a:rPr lang="it-IT" sz="1800" dirty="0">
                <a:latin typeface="Arial" panose="020B0604020202020204" pitchFamily="34" charset="0"/>
                <a:ea typeface="Tahoma" panose="020B0604030504040204" pitchFamily="34" charset="0"/>
                <a:cs typeface="Arial" panose="020B0604020202020204" pitchFamily="34" charset="0"/>
              </a:rPr>
              <a:t>queste due operazioni possono essere combinate utilizzando dei filtri DoG (Derivative of Gaussian): combinazione di Gaussian filter e di filtri a derivata.</a:t>
            </a:r>
            <a:endParaRPr lang="it-IT" sz="1800" b="1" dirty="0">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3750729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88EE0A-A5D0-8F0E-BC5A-46166A81E7C1}"/>
              </a:ext>
            </a:extLst>
          </p:cNvPr>
          <p:cNvSpPr>
            <a:spLocks noGrp="1"/>
          </p:cNvSpPr>
          <p:nvPr>
            <p:ph type="title"/>
          </p:nvPr>
        </p:nvSpPr>
        <p:spPr>
          <a:xfrm>
            <a:off x="1141411" y="379379"/>
            <a:ext cx="9906000" cy="1293778"/>
          </a:xfrm>
        </p:spPr>
        <p:txBody>
          <a:bodyPr>
            <a:normAutofit/>
          </a:bodyPr>
          <a:lstStyle/>
          <a:p>
            <a:pPr algn="ctr"/>
            <a:r>
              <a:rPr lang="en-US" sz="4400" u="sng" cap="none" dirty="0">
                <a:latin typeface="Impact" panose="020B0806030902050204" pitchFamily="34" charset="0"/>
                <a:ea typeface="Verdana" panose="020B0604030504040204" pitchFamily="34" charset="0"/>
              </a:rPr>
              <a:t>DERIVATIVE OF GAUSSIAN (DoG)</a:t>
            </a:r>
            <a:endParaRPr lang="it-IT" sz="4400" u="sng" cap="none" dirty="0">
              <a:latin typeface="Impact" panose="020B0806030902050204" pitchFamily="34" charset="0"/>
              <a:ea typeface="Verdana" panose="020B0604030504040204" pitchFamily="34" charset="0"/>
            </a:endParaRPr>
          </a:p>
        </p:txBody>
      </p:sp>
      <p:sp>
        <p:nvSpPr>
          <p:cNvPr id="4" name="Segnaposto testo 3">
            <a:extLst>
              <a:ext uri="{FF2B5EF4-FFF2-40B4-BE49-F238E27FC236}">
                <a16:creationId xmlns:a16="http://schemas.microsoft.com/office/drawing/2014/main" id="{6EB9A743-4ED4-7184-8078-81972BBB35FC}"/>
              </a:ext>
            </a:extLst>
          </p:cNvPr>
          <p:cNvSpPr>
            <a:spLocks noGrp="1"/>
          </p:cNvSpPr>
          <p:nvPr>
            <p:ph type="body" idx="1"/>
          </p:nvPr>
        </p:nvSpPr>
        <p:spPr>
          <a:xfrm>
            <a:off x="1010097" y="2249485"/>
            <a:ext cx="3805096" cy="678540"/>
          </a:xfrm>
        </p:spPr>
        <p:txBody>
          <a:bodyPr>
            <a:normAutofit/>
          </a:bodyPr>
          <a:lstStyle/>
          <a:p>
            <a:pPr algn="ctr"/>
            <a:r>
              <a:rPr lang="it-IT" b="1" i="1" cap="none" dirty="0"/>
              <a:t>DoG Filters:</a:t>
            </a:r>
          </a:p>
        </p:txBody>
      </p:sp>
      <p:pic>
        <p:nvPicPr>
          <p:cNvPr id="8" name="Segnaposto contenuto 7" descr="Immagine che contiene diagramma, schermata, Policromia, design&#10;&#10;Descrizione generata automaticamente">
            <a:extLst>
              <a:ext uri="{FF2B5EF4-FFF2-40B4-BE49-F238E27FC236}">
                <a16:creationId xmlns:a16="http://schemas.microsoft.com/office/drawing/2014/main" id="{33B1776A-52DA-9978-63C7-93604ECBF18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64284" y="3073398"/>
            <a:ext cx="3696722" cy="2717800"/>
          </a:xfrm>
        </p:spPr>
      </p:pic>
      <p:sp>
        <p:nvSpPr>
          <p:cNvPr id="5" name="Segnaposto testo 4">
            <a:extLst>
              <a:ext uri="{FF2B5EF4-FFF2-40B4-BE49-F238E27FC236}">
                <a16:creationId xmlns:a16="http://schemas.microsoft.com/office/drawing/2014/main" id="{EE27A560-2864-E7B0-3CF6-B83C27587F5B}"/>
              </a:ext>
            </a:extLst>
          </p:cNvPr>
          <p:cNvSpPr>
            <a:spLocks noGrp="1"/>
          </p:cNvSpPr>
          <p:nvPr>
            <p:ph type="body" sz="quarter" idx="3"/>
          </p:nvPr>
        </p:nvSpPr>
        <p:spPr>
          <a:xfrm>
            <a:off x="6303531" y="2249485"/>
            <a:ext cx="4646602" cy="678540"/>
          </a:xfrm>
        </p:spPr>
        <p:txBody>
          <a:bodyPr/>
          <a:lstStyle/>
          <a:p>
            <a:pPr algn="ctr"/>
            <a:r>
              <a:rPr lang="it-IT" b="1" i="1" cap="none" dirty="0"/>
              <a:t>Applicazione di DoG:</a:t>
            </a:r>
          </a:p>
        </p:txBody>
      </p:sp>
      <p:pic>
        <p:nvPicPr>
          <p:cNvPr id="10" name="Segnaposto contenuto 9" descr="Immagine che contiene monocromatico&#10;&#10;Descrizione generata automaticamente con attendibilità bassa">
            <a:extLst>
              <a:ext uri="{FF2B5EF4-FFF2-40B4-BE49-F238E27FC236}">
                <a16:creationId xmlns:a16="http://schemas.microsoft.com/office/drawing/2014/main" id="{CC170033-6A76-F437-B422-AE6A80C11AC7}"/>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826869" y="3333174"/>
            <a:ext cx="5554778" cy="1989494"/>
          </a:xfrm>
        </p:spPr>
      </p:pic>
    </p:spTree>
    <p:extLst>
      <p:ext uri="{BB962C8B-B14F-4D97-AF65-F5344CB8AC3E}">
        <p14:creationId xmlns:p14="http://schemas.microsoft.com/office/powerpoint/2010/main" val="19907023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88EE0A-A5D0-8F0E-BC5A-46166A81E7C1}"/>
              </a:ext>
            </a:extLst>
          </p:cNvPr>
          <p:cNvSpPr>
            <a:spLocks noGrp="1"/>
          </p:cNvSpPr>
          <p:nvPr>
            <p:ph type="title"/>
          </p:nvPr>
        </p:nvSpPr>
        <p:spPr>
          <a:xfrm>
            <a:off x="1141413" y="418289"/>
            <a:ext cx="9905998" cy="1186774"/>
          </a:xfrm>
        </p:spPr>
        <p:txBody>
          <a:bodyPr>
            <a:normAutofit/>
          </a:bodyPr>
          <a:lstStyle/>
          <a:p>
            <a:pPr algn="ctr"/>
            <a:r>
              <a:rPr lang="en-US" sz="4400" u="sng" dirty="0">
                <a:latin typeface="Impact" panose="020B0806030902050204" pitchFamily="34" charset="0"/>
                <a:ea typeface="Verdana" panose="020B0604030504040204" pitchFamily="34" charset="0"/>
              </a:rPr>
              <a:t>CANNY EDGE DETECTOR</a:t>
            </a:r>
            <a:endParaRPr lang="it-IT" sz="4400" u="sng" dirty="0">
              <a:latin typeface="Impact" panose="020B0806030902050204" pitchFamily="34" charset="0"/>
              <a:ea typeface="Verdana" panose="020B0604030504040204" pitchFamily="34" charset="0"/>
            </a:endParaRPr>
          </a:p>
        </p:txBody>
      </p:sp>
      <p:sp>
        <p:nvSpPr>
          <p:cNvPr id="3" name="Segnaposto contenuto 2">
            <a:extLst>
              <a:ext uri="{FF2B5EF4-FFF2-40B4-BE49-F238E27FC236}">
                <a16:creationId xmlns:a16="http://schemas.microsoft.com/office/drawing/2014/main" id="{9DD19413-9F9F-6C9B-B320-B3668711AEF8}"/>
              </a:ext>
            </a:extLst>
          </p:cNvPr>
          <p:cNvSpPr>
            <a:spLocks noGrp="1"/>
          </p:cNvSpPr>
          <p:nvPr>
            <p:ph idx="1"/>
          </p:nvPr>
        </p:nvSpPr>
        <p:spPr>
          <a:xfrm>
            <a:off x="1141412" y="1741251"/>
            <a:ext cx="9905999" cy="1687749"/>
          </a:xfrm>
        </p:spPr>
        <p:txBody>
          <a:bodyPr>
            <a:normAutofit lnSpcReduction="10000"/>
          </a:bodyPr>
          <a:lstStyle/>
          <a:p>
            <a:pPr marL="342900" indent="-342900">
              <a:buSzPct val="100000"/>
              <a:buFont typeface="+mj-lt"/>
              <a:buAutoNum type="arabicPeriod" startAt="3"/>
            </a:pPr>
            <a:r>
              <a:rPr lang="it-IT" sz="1800" b="1" dirty="0">
                <a:latin typeface="Arial" panose="020B0604020202020204" pitchFamily="34" charset="0"/>
                <a:ea typeface="Tahoma" panose="020B0604030504040204" pitchFamily="34" charset="0"/>
                <a:cs typeface="Arial" panose="020B0604020202020204" pitchFamily="34" charset="0"/>
              </a:rPr>
              <a:t>Non-maxima suppression: </a:t>
            </a:r>
            <a:r>
              <a:rPr lang="it-IT" sz="1800" dirty="0">
                <a:latin typeface="Arial" panose="020B0604020202020204" pitchFamily="34" charset="0"/>
                <a:ea typeface="Tahoma" panose="020B0604030504040204" pitchFamily="34" charset="0"/>
                <a:cs typeface="Arial" panose="020B0604020202020204" pitchFamily="34" charset="0"/>
              </a:rPr>
              <a:t>il risultato di DoG è una mappa dei gradienti in ciascun punto. Il modulo del gradiente indica l’intensità di variazione luminosa; se è alto è probabile si tratti di un punto di edge. Ma non è sufficiente: solo i punti corrispondenti a dei massimi locali sono considerati come probabili edge point, e saranno presi in considerazione dai successivi step di elaborazione. Un massimo locale si ha nei punti in cui la derivata del gradiente si annulla.</a:t>
            </a:r>
          </a:p>
        </p:txBody>
      </p:sp>
      <p:pic>
        <p:nvPicPr>
          <p:cNvPr id="9" name="Immagine 8" descr="Immagine che contiene schermata, arte, Policromia, grafica&#10;&#10;Descrizione generata automaticamente">
            <a:extLst>
              <a:ext uri="{FF2B5EF4-FFF2-40B4-BE49-F238E27FC236}">
                <a16:creationId xmlns:a16="http://schemas.microsoft.com/office/drawing/2014/main" id="{56B75B6A-441C-7382-01C1-FDC6A5668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622" y="3565185"/>
            <a:ext cx="3313044" cy="2484783"/>
          </a:xfrm>
          <a:prstGeom prst="rect">
            <a:avLst/>
          </a:prstGeom>
        </p:spPr>
      </p:pic>
      <p:pic>
        <p:nvPicPr>
          <p:cNvPr id="11" name="Immagine 10" descr="Immagine che contiene Elementi grafici, bianco, linea, design&#10;&#10;Descrizione generata automaticamente">
            <a:extLst>
              <a:ext uri="{FF2B5EF4-FFF2-40B4-BE49-F238E27FC236}">
                <a16:creationId xmlns:a16="http://schemas.microsoft.com/office/drawing/2014/main" id="{6E271517-F761-160A-F7F9-A3FD792BA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135" y="4378241"/>
            <a:ext cx="1522763" cy="858669"/>
          </a:xfrm>
          <a:prstGeom prst="rect">
            <a:avLst/>
          </a:prstGeom>
        </p:spPr>
      </p:pic>
      <p:pic>
        <p:nvPicPr>
          <p:cNvPr id="13" name="Immagine 12" descr="Immagine che contiene schermata, arte, Elementi grafici, grafica&#10;&#10;Descrizione generata automaticamente">
            <a:extLst>
              <a:ext uri="{FF2B5EF4-FFF2-40B4-BE49-F238E27FC236}">
                <a16:creationId xmlns:a16="http://schemas.microsoft.com/office/drawing/2014/main" id="{EB332CCA-B210-3BCE-8285-90AFC3B50E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4367" y="3565185"/>
            <a:ext cx="3313044" cy="2484783"/>
          </a:xfrm>
          <a:prstGeom prst="rect">
            <a:avLst/>
          </a:prstGeom>
        </p:spPr>
      </p:pic>
    </p:spTree>
    <p:extLst>
      <p:ext uri="{BB962C8B-B14F-4D97-AF65-F5344CB8AC3E}">
        <p14:creationId xmlns:p14="http://schemas.microsoft.com/office/powerpoint/2010/main" val="39447613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88EE0A-A5D0-8F0E-BC5A-46166A81E7C1}"/>
              </a:ext>
            </a:extLst>
          </p:cNvPr>
          <p:cNvSpPr>
            <a:spLocks noGrp="1"/>
          </p:cNvSpPr>
          <p:nvPr>
            <p:ph type="title"/>
          </p:nvPr>
        </p:nvSpPr>
        <p:spPr>
          <a:xfrm>
            <a:off x="1141413" y="418289"/>
            <a:ext cx="9905998" cy="1186774"/>
          </a:xfrm>
        </p:spPr>
        <p:txBody>
          <a:bodyPr>
            <a:normAutofit/>
          </a:bodyPr>
          <a:lstStyle/>
          <a:p>
            <a:pPr algn="ctr"/>
            <a:r>
              <a:rPr lang="en-US" sz="4400" u="sng" dirty="0">
                <a:latin typeface="Impact" panose="020B0806030902050204" pitchFamily="34" charset="0"/>
                <a:ea typeface="Verdana" panose="020B0604030504040204" pitchFamily="34" charset="0"/>
              </a:rPr>
              <a:t>CANNY EDGE DETECTOR</a:t>
            </a:r>
            <a:endParaRPr lang="it-IT" sz="4400" u="sng" dirty="0">
              <a:latin typeface="Impact" panose="020B0806030902050204" pitchFamily="34" charset="0"/>
              <a:ea typeface="Verdana" panose="020B0604030504040204" pitchFamily="34" charset="0"/>
            </a:endParaRPr>
          </a:p>
        </p:txBody>
      </p:sp>
      <p:sp>
        <p:nvSpPr>
          <p:cNvPr id="3" name="Segnaposto contenuto 2">
            <a:extLst>
              <a:ext uri="{FF2B5EF4-FFF2-40B4-BE49-F238E27FC236}">
                <a16:creationId xmlns:a16="http://schemas.microsoft.com/office/drawing/2014/main" id="{9DD19413-9F9F-6C9B-B320-B3668711AEF8}"/>
              </a:ext>
            </a:extLst>
          </p:cNvPr>
          <p:cNvSpPr>
            <a:spLocks noGrp="1"/>
          </p:cNvSpPr>
          <p:nvPr>
            <p:ph idx="1"/>
          </p:nvPr>
        </p:nvSpPr>
        <p:spPr>
          <a:xfrm>
            <a:off x="1141412" y="1741251"/>
            <a:ext cx="9905999" cy="4299626"/>
          </a:xfrm>
        </p:spPr>
        <p:txBody>
          <a:bodyPr>
            <a:normAutofit lnSpcReduction="10000"/>
          </a:bodyPr>
          <a:lstStyle/>
          <a:p>
            <a:pPr marL="342900" indent="-342900">
              <a:buSzPct val="100000"/>
              <a:buFont typeface="+mj-lt"/>
              <a:buAutoNum type="arabicPeriod" startAt="4"/>
            </a:pPr>
            <a:r>
              <a:rPr lang="it-IT" sz="1800" b="1" dirty="0">
                <a:latin typeface="Arial" panose="020B0604020202020204" pitchFamily="34" charset="0"/>
                <a:ea typeface="Tahoma" panose="020B0604030504040204" pitchFamily="34" charset="0"/>
                <a:cs typeface="Arial" panose="020B0604020202020204" pitchFamily="34" charset="0"/>
              </a:rPr>
              <a:t>Hysteresis thresholding: </a:t>
            </a:r>
            <a:r>
              <a:rPr lang="it-IT" sz="1800" dirty="0">
                <a:latin typeface="Arial" panose="020B0604020202020204" pitchFamily="34" charset="0"/>
                <a:ea typeface="Tahoma" panose="020B0604030504040204" pitchFamily="34" charset="0"/>
                <a:cs typeface="Arial" panose="020B0604020202020204" pitchFamily="34" charset="0"/>
              </a:rPr>
              <a:t>la mappa dei contorni ottenuta al punto 3 viene ulteriormente elaborata mediante un processo di sogliatura con isteresi</a:t>
            </a:r>
            <a:r>
              <a:rPr lang="it-IT" sz="1800" b="1" dirty="0">
                <a:latin typeface="Arial" panose="020B0604020202020204" pitchFamily="34" charset="0"/>
                <a:ea typeface="Tahoma" panose="020B0604030504040204" pitchFamily="34" charset="0"/>
                <a:cs typeface="Arial" panose="020B0604020202020204" pitchFamily="34" charset="0"/>
              </a:rPr>
              <a:t>. </a:t>
            </a:r>
            <a:r>
              <a:rPr lang="it-IT" sz="1800" dirty="0">
                <a:latin typeface="Arial" panose="020B0604020202020204" pitchFamily="34" charset="0"/>
                <a:ea typeface="Tahoma" panose="020B0604030504040204" pitchFamily="34" charset="0"/>
                <a:cs typeface="Arial" panose="020B0604020202020204" pitchFamily="34" charset="0"/>
              </a:rPr>
              <a:t>Vengono definite due soglie, una bassa ed una alta, che vengono confrontate con il valore della mappa in ciascun punto:</a:t>
            </a:r>
          </a:p>
          <a:p>
            <a:pPr>
              <a:buSzPct val="100000"/>
            </a:pPr>
            <a:r>
              <a:rPr lang="it-IT" sz="1800" dirty="0">
                <a:latin typeface="Arial" panose="020B0604020202020204" pitchFamily="34" charset="0"/>
                <a:ea typeface="Tahoma" panose="020B0604030504040204" pitchFamily="34" charset="0"/>
                <a:cs typeface="Arial" panose="020B0604020202020204" pitchFamily="34" charset="0"/>
              </a:rPr>
              <a:t>Se il valore in quel pixel è inferiore alla soglia bassa, il punto viene scartato (non-edge);</a:t>
            </a:r>
          </a:p>
          <a:p>
            <a:pPr>
              <a:buSzPct val="100000"/>
            </a:pPr>
            <a:r>
              <a:rPr lang="it-IT" sz="1800" dirty="0">
                <a:latin typeface="Arial" panose="020B0604020202020204" pitchFamily="34" charset="0"/>
                <a:ea typeface="Tahoma" panose="020B0604030504040204" pitchFamily="34" charset="0"/>
                <a:cs typeface="Arial" panose="020B0604020202020204" pitchFamily="34" charset="0"/>
              </a:rPr>
              <a:t>Se il valore è superiore alla soglia alta, il punto viene considerato sicuramente come punto di contorno (strong edge):</a:t>
            </a:r>
          </a:p>
          <a:p>
            <a:pPr>
              <a:buSzPct val="100000"/>
            </a:pPr>
            <a:r>
              <a:rPr lang="it-IT" sz="1800" dirty="0">
                <a:latin typeface="Arial" panose="020B0604020202020204" pitchFamily="34" charset="0"/>
                <a:ea typeface="Tahoma" panose="020B0604030504040204" pitchFamily="34" charset="0"/>
                <a:cs typeface="Arial" panose="020B0604020202020204" pitchFamily="34" charset="0"/>
              </a:rPr>
              <a:t>Se il valore è compreso tra le due soglie è detto </a:t>
            </a:r>
            <a:r>
              <a:rPr lang="it-IT" sz="1800" dirty="0" err="1">
                <a:latin typeface="Arial" panose="020B0604020202020204" pitchFamily="34" charset="0"/>
                <a:ea typeface="Tahoma" panose="020B0604030504040204" pitchFamily="34" charset="0"/>
                <a:cs typeface="Arial" panose="020B0604020202020204" pitchFamily="34" charset="0"/>
              </a:rPr>
              <a:t>weak</a:t>
            </a:r>
            <a:r>
              <a:rPr lang="it-IT" sz="1800" dirty="0">
                <a:latin typeface="Arial" panose="020B0604020202020204" pitchFamily="34" charset="0"/>
                <a:ea typeface="Tahoma" panose="020B0604030504040204" pitchFamily="34" charset="0"/>
                <a:cs typeface="Arial" panose="020B0604020202020204" pitchFamily="34" charset="0"/>
              </a:rPr>
              <a:t> edge, viene considerato come edge point solo se è adiacente ad altri punti di edge.</a:t>
            </a:r>
          </a:p>
          <a:p>
            <a:pPr>
              <a:buSzPct val="100000"/>
            </a:pPr>
            <a:endParaRPr lang="it-IT" sz="1800" dirty="0">
              <a:latin typeface="Arial" panose="020B0604020202020204" pitchFamily="34" charset="0"/>
              <a:ea typeface="Tahoma" panose="020B0604030504040204" pitchFamily="34" charset="0"/>
              <a:cs typeface="Arial" panose="020B0604020202020204" pitchFamily="34" charset="0"/>
            </a:endParaRPr>
          </a:p>
          <a:p>
            <a:pPr marL="0" indent="0">
              <a:buSzPct val="100000"/>
              <a:buNone/>
            </a:pPr>
            <a:r>
              <a:rPr lang="it-IT" sz="1800" dirty="0">
                <a:latin typeface="Arial" panose="020B0604020202020204" pitchFamily="34" charset="0"/>
                <a:ea typeface="Tahoma" panose="020B0604030504040204" pitchFamily="34" charset="0"/>
                <a:cs typeface="Arial" panose="020B0604020202020204" pitchFamily="34" charset="0"/>
              </a:rPr>
              <a:t>NOTA: la scelta dell’uso di due soglie è dovuta al fatto che sia sostanzialmente impossibile trovare un’unica soglia in grado di discriminare tra punti di edge e non.</a:t>
            </a:r>
          </a:p>
          <a:p>
            <a:pPr>
              <a:buSzPct val="100000"/>
            </a:pPr>
            <a:endParaRPr lang="it-IT" sz="1800" dirty="0">
              <a:latin typeface="Arial" panose="020B0604020202020204" pitchFamily="34" charset="0"/>
              <a:ea typeface="Tahoma" panose="020B0604030504040204" pitchFamily="34" charset="0"/>
              <a:cs typeface="Arial" panose="020B0604020202020204" pitchFamily="34" charset="0"/>
            </a:endParaRPr>
          </a:p>
          <a:p>
            <a:pPr>
              <a:buSzPct val="100000"/>
            </a:pPr>
            <a:endParaRPr lang="it-IT" sz="1800" dirty="0">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7681216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88EE0A-A5D0-8F0E-BC5A-46166A81E7C1}"/>
              </a:ext>
            </a:extLst>
          </p:cNvPr>
          <p:cNvSpPr>
            <a:spLocks noGrp="1"/>
          </p:cNvSpPr>
          <p:nvPr>
            <p:ph type="title"/>
          </p:nvPr>
        </p:nvSpPr>
        <p:spPr>
          <a:xfrm>
            <a:off x="1141411" y="321698"/>
            <a:ext cx="9906000" cy="1380641"/>
          </a:xfrm>
        </p:spPr>
        <p:txBody>
          <a:bodyPr>
            <a:normAutofit/>
          </a:bodyPr>
          <a:lstStyle/>
          <a:p>
            <a:pPr algn="ctr"/>
            <a:r>
              <a:rPr lang="en-US" sz="4400" u="sng" dirty="0">
                <a:latin typeface="Impact" panose="020B0806030902050204" pitchFamily="34" charset="0"/>
                <a:ea typeface="Verdana" panose="020B0604030504040204" pitchFamily="34" charset="0"/>
              </a:rPr>
              <a:t>CANNY EDGE DETECTOR</a:t>
            </a:r>
            <a:endParaRPr lang="it-IT" sz="4400" u="sng" dirty="0">
              <a:latin typeface="Impact" panose="020B0806030902050204" pitchFamily="34" charset="0"/>
              <a:ea typeface="Verdana" panose="020B0604030504040204" pitchFamily="34" charset="0"/>
            </a:endParaRPr>
          </a:p>
        </p:txBody>
      </p:sp>
      <p:sp>
        <p:nvSpPr>
          <p:cNvPr id="12" name="Segnaposto testo 11">
            <a:extLst>
              <a:ext uri="{FF2B5EF4-FFF2-40B4-BE49-F238E27FC236}">
                <a16:creationId xmlns:a16="http://schemas.microsoft.com/office/drawing/2014/main" id="{17A653A5-F2D3-31B9-4D1F-2EDA9FE8FE7C}"/>
              </a:ext>
            </a:extLst>
          </p:cNvPr>
          <p:cNvSpPr>
            <a:spLocks noGrp="1"/>
          </p:cNvSpPr>
          <p:nvPr>
            <p:ph type="body" idx="1"/>
          </p:nvPr>
        </p:nvSpPr>
        <p:spPr>
          <a:xfrm>
            <a:off x="947608" y="1702339"/>
            <a:ext cx="4649783" cy="823912"/>
          </a:xfrm>
        </p:spPr>
        <p:txBody>
          <a:bodyPr>
            <a:normAutofit/>
          </a:bodyPr>
          <a:lstStyle/>
          <a:p>
            <a:pPr algn="ctr"/>
            <a:r>
              <a:rPr lang="it-IT" b="1" i="1" cap="none" dirty="0"/>
              <a:t>Effetti dell’Hysteresis Thresholding:</a:t>
            </a:r>
          </a:p>
        </p:txBody>
      </p:sp>
      <p:pic>
        <p:nvPicPr>
          <p:cNvPr id="18" name="Segnaposto contenuto 17" descr="Immagine che contiene testo, schermata, Carattere, monocromatico&#10;&#10;Descrizione generata automaticamente">
            <a:extLst>
              <a:ext uri="{FF2B5EF4-FFF2-40B4-BE49-F238E27FC236}">
                <a16:creationId xmlns:a16="http://schemas.microsoft.com/office/drawing/2014/main" id="{6F4CC55C-F7BE-1151-7211-CD1F8AF2E74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58142" y="2642187"/>
            <a:ext cx="4828714" cy="1775390"/>
          </a:xfrm>
        </p:spPr>
      </p:pic>
      <p:sp>
        <p:nvSpPr>
          <p:cNvPr id="13" name="Segnaposto testo 12">
            <a:extLst>
              <a:ext uri="{FF2B5EF4-FFF2-40B4-BE49-F238E27FC236}">
                <a16:creationId xmlns:a16="http://schemas.microsoft.com/office/drawing/2014/main" id="{32716F34-EEAB-FEB8-DD71-B4702252BA37}"/>
              </a:ext>
            </a:extLst>
          </p:cNvPr>
          <p:cNvSpPr>
            <a:spLocks noGrp="1"/>
          </p:cNvSpPr>
          <p:nvPr>
            <p:ph type="body" sz="quarter" idx="3"/>
          </p:nvPr>
        </p:nvSpPr>
        <p:spPr>
          <a:xfrm>
            <a:off x="6597790" y="1714462"/>
            <a:ext cx="4646602" cy="823912"/>
          </a:xfrm>
        </p:spPr>
        <p:txBody>
          <a:bodyPr/>
          <a:lstStyle/>
          <a:p>
            <a:pPr algn="ctr"/>
            <a:r>
              <a:rPr lang="it-IT" b="1" i="1" cap="none" dirty="0"/>
              <a:t>Canny Edge Detector, i passi:</a:t>
            </a:r>
          </a:p>
        </p:txBody>
      </p:sp>
      <p:pic>
        <p:nvPicPr>
          <p:cNvPr id="21" name="Segnaposto contenuto 20" descr="Immagine che contiene testo, Viso umano, schermata, bianco e nero&#10;&#10;Descrizione generata automaticamente">
            <a:extLst>
              <a:ext uri="{FF2B5EF4-FFF2-40B4-BE49-F238E27FC236}">
                <a16:creationId xmlns:a16="http://schemas.microsoft.com/office/drawing/2014/main" id="{06E2C20E-E9B1-50D7-9D80-ACE55579BCB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83484" y="2642187"/>
            <a:ext cx="4875213" cy="1775390"/>
          </a:xfrm>
        </p:spPr>
      </p:pic>
      <p:sp>
        <p:nvSpPr>
          <p:cNvPr id="22" name="CasellaDiTesto 21">
            <a:extLst>
              <a:ext uri="{FF2B5EF4-FFF2-40B4-BE49-F238E27FC236}">
                <a16:creationId xmlns:a16="http://schemas.microsoft.com/office/drawing/2014/main" id="{A7C49CC7-13DF-7AD3-6190-234A9AFE3602}"/>
              </a:ext>
            </a:extLst>
          </p:cNvPr>
          <p:cNvSpPr txBox="1"/>
          <p:nvPr/>
        </p:nvSpPr>
        <p:spPr>
          <a:xfrm>
            <a:off x="1177079" y="4931924"/>
            <a:ext cx="9834664" cy="523220"/>
          </a:xfrm>
          <a:prstGeom prst="rect">
            <a:avLst/>
          </a:prstGeom>
          <a:noFill/>
        </p:spPr>
        <p:txBody>
          <a:bodyPr wrap="square" rtlCol="0">
            <a:spAutoFit/>
          </a:bodyPr>
          <a:lstStyle/>
          <a:p>
            <a:pPr algn="ctr"/>
            <a:r>
              <a:rPr lang="it-IT" sz="2800" b="1" dirty="0"/>
              <a:t>METTIAMO IN PRATICA</a:t>
            </a:r>
            <a:r>
              <a:rPr lang="it-IT" sz="2800" b="1" i="1" dirty="0"/>
              <a:t>: </a:t>
            </a:r>
            <a:r>
              <a:rPr lang="it-IT" sz="2800" b="1" i="1" u="sng" dirty="0">
                <a:solidFill>
                  <a:srgbClr val="00B0F0"/>
                </a:solidFill>
                <a:hlinkClick r:id="rId4" action="ppaction://hlinkfile"/>
              </a:rPr>
              <a:t>Canny Edge Detector in Python</a:t>
            </a:r>
            <a:endParaRPr lang="it-IT" sz="2800" b="1" i="1" u="sng" dirty="0">
              <a:solidFill>
                <a:srgbClr val="00B0F0"/>
              </a:solidFill>
            </a:endParaRPr>
          </a:p>
        </p:txBody>
      </p:sp>
    </p:spTree>
    <p:extLst>
      <p:ext uri="{BB962C8B-B14F-4D97-AF65-F5344CB8AC3E}">
        <p14:creationId xmlns:p14="http://schemas.microsoft.com/office/powerpoint/2010/main" val="26632456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fade">
                                      <p:cBhvr>
                                        <p:cTn id="17"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88EE0A-A5D0-8F0E-BC5A-46166A81E7C1}"/>
              </a:ext>
            </a:extLst>
          </p:cNvPr>
          <p:cNvSpPr>
            <a:spLocks noGrp="1"/>
          </p:cNvSpPr>
          <p:nvPr>
            <p:ph type="title"/>
          </p:nvPr>
        </p:nvSpPr>
        <p:spPr>
          <a:xfrm>
            <a:off x="1141413" y="418289"/>
            <a:ext cx="9905998" cy="1186774"/>
          </a:xfrm>
        </p:spPr>
        <p:txBody>
          <a:bodyPr>
            <a:normAutofit/>
          </a:bodyPr>
          <a:lstStyle/>
          <a:p>
            <a:pPr algn="ctr"/>
            <a:r>
              <a:rPr lang="it-IT" sz="4400" u="sng" dirty="0">
                <a:latin typeface="Impact" panose="020B0806030902050204" pitchFamily="34" charset="0"/>
                <a:ea typeface="Verdana" panose="020B0604030504040204" pitchFamily="34" charset="0"/>
              </a:rPr>
              <a:t>Feature extraction</a:t>
            </a:r>
          </a:p>
        </p:txBody>
      </p:sp>
      <p:sp>
        <p:nvSpPr>
          <p:cNvPr id="3" name="Segnaposto contenuto 2">
            <a:extLst>
              <a:ext uri="{FF2B5EF4-FFF2-40B4-BE49-F238E27FC236}">
                <a16:creationId xmlns:a16="http://schemas.microsoft.com/office/drawing/2014/main" id="{9DD19413-9F9F-6C9B-B320-B3668711AEF8}"/>
              </a:ext>
            </a:extLst>
          </p:cNvPr>
          <p:cNvSpPr>
            <a:spLocks noGrp="1"/>
          </p:cNvSpPr>
          <p:nvPr>
            <p:ph idx="1"/>
          </p:nvPr>
        </p:nvSpPr>
        <p:spPr>
          <a:xfrm>
            <a:off x="1141413" y="1605063"/>
            <a:ext cx="9905998" cy="4186137"/>
          </a:xfrm>
        </p:spPr>
        <p:txBody>
          <a:bodyPr>
            <a:normAutofit/>
          </a:bodyPr>
          <a:lstStyle/>
          <a:p>
            <a:pPr marL="0" indent="0">
              <a:buNone/>
            </a:pPr>
            <a:endParaRPr lang="it-IT" sz="2000" dirty="0">
              <a:latin typeface="Arial" panose="020B0604020202020204" pitchFamily="34" charset="0"/>
              <a:ea typeface="Tahoma" panose="020B0604030504040204" pitchFamily="34" charset="0"/>
              <a:cs typeface="Arial" panose="020B0604020202020204" pitchFamily="34" charset="0"/>
            </a:endParaRPr>
          </a:p>
          <a:p>
            <a:pPr marL="0" indent="0">
              <a:buNone/>
            </a:pPr>
            <a:r>
              <a:rPr lang="it-IT" sz="1800" dirty="0">
                <a:latin typeface="Arial" panose="020B0604020202020204" pitchFamily="34" charset="0"/>
                <a:ea typeface="Tahoma" panose="020B0604030504040204" pitchFamily="34" charset="0"/>
                <a:cs typeface="Arial" panose="020B0604020202020204" pitchFamily="34" charset="0"/>
              </a:rPr>
              <a:t>- </a:t>
            </a:r>
            <a:r>
              <a:rPr lang="it-IT" sz="1800" b="1" dirty="0">
                <a:latin typeface="Arial" panose="020B0604020202020204" pitchFamily="34" charset="0"/>
                <a:ea typeface="Tahoma" panose="020B0604030504040204" pitchFamily="34" charset="0"/>
                <a:cs typeface="Arial" panose="020B0604020202020204" pitchFamily="34" charset="0"/>
              </a:rPr>
              <a:t>Feature extraction</a:t>
            </a:r>
            <a:r>
              <a:rPr lang="it-IT" sz="1800" dirty="0">
                <a:latin typeface="Arial" panose="020B0604020202020204" pitchFamily="34" charset="0"/>
                <a:ea typeface="Tahoma" panose="020B0604030504040204" pitchFamily="34" charset="0"/>
                <a:cs typeface="Arial" panose="020B0604020202020204" pitchFamily="34" charset="0"/>
              </a:rPr>
              <a:t>: operazione utilizzata nell'ambito dell'elaborazione delle immagini e della computer vision.</a:t>
            </a:r>
          </a:p>
          <a:p>
            <a:r>
              <a:rPr lang="it-IT" sz="1800" dirty="0">
                <a:latin typeface="Arial" panose="020B0604020202020204" pitchFamily="34" charset="0"/>
                <a:ea typeface="Tahoma" panose="020B0604030504040204" pitchFamily="34" charset="0"/>
                <a:cs typeface="Arial" panose="020B0604020202020204" pitchFamily="34" charset="0"/>
              </a:rPr>
              <a:t>Spesso utilizzata nelle prime fasi delle </a:t>
            </a:r>
            <a:r>
              <a:rPr lang="it-IT" sz="1800" b="1" dirty="0">
                <a:latin typeface="Arial" panose="020B0604020202020204" pitchFamily="34" charset="0"/>
                <a:ea typeface="Tahoma" panose="020B0604030504040204" pitchFamily="34" charset="0"/>
                <a:cs typeface="Arial" panose="020B0604020202020204" pitchFamily="34" charset="0"/>
              </a:rPr>
              <a:t>Neural Network</a:t>
            </a:r>
            <a:r>
              <a:rPr lang="it-IT" sz="1800" dirty="0">
                <a:latin typeface="Arial" panose="020B0604020202020204" pitchFamily="34" charset="0"/>
                <a:ea typeface="Tahoma" panose="020B0604030504040204" pitchFamily="34" charset="0"/>
                <a:cs typeface="Arial" panose="020B0604020202020204" pitchFamily="34" charset="0"/>
              </a:rPr>
              <a:t>: riduce quantità di informazioni di un'immagine mantenendone le caratteristiche fondamentali (generazione </a:t>
            </a:r>
            <a:r>
              <a:rPr lang="it-IT" sz="1800" b="1" dirty="0">
                <a:latin typeface="Arial" panose="020B0604020202020204" pitchFamily="34" charset="0"/>
                <a:ea typeface="Tahoma" panose="020B0604030504040204" pitchFamily="34" charset="0"/>
                <a:cs typeface="Arial" panose="020B0604020202020204" pitchFamily="34" charset="0"/>
              </a:rPr>
              <a:t>feature </a:t>
            </a:r>
            <a:r>
              <a:rPr lang="it-IT" sz="1800" b="1" dirty="0" err="1">
                <a:latin typeface="Arial" panose="020B0604020202020204" pitchFamily="34" charset="0"/>
                <a:ea typeface="Tahoma" panose="020B0604030504040204" pitchFamily="34" charset="0"/>
                <a:cs typeface="Arial" panose="020B0604020202020204" pitchFamily="34" charset="0"/>
              </a:rPr>
              <a:t>map</a:t>
            </a:r>
            <a:r>
              <a:rPr lang="it-IT" sz="1800" dirty="0">
                <a:latin typeface="Arial" panose="020B0604020202020204" pitchFamily="34" charset="0"/>
                <a:ea typeface="Tahoma" panose="020B0604030504040204" pitchFamily="34" charset="0"/>
                <a:cs typeface="Arial" panose="020B0604020202020204" pitchFamily="34" charset="0"/>
              </a:rPr>
              <a:t>);</a:t>
            </a:r>
          </a:p>
          <a:p>
            <a:r>
              <a:rPr lang="it-IT" sz="1800" dirty="0">
                <a:latin typeface="Arial" panose="020B0604020202020204" pitchFamily="34" charset="0"/>
                <a:ea typeface="Tahoma" panose="020B0604030504040204" pitchFamily="34" charset="0"/>
                <a:cs typeface="Arial" panose="020B0604020202020204" pitchFamily="34" charset="0"/>
              </a:rPr>
              <a:t> Deriva dal processo percettivo umano;</a:t>
            </a:r>
          </a:p>
          <a:p>
            <a:r>
              <a:rPr lang="it-IT" sz="1800" dirty="0">
                <a:latin typeface="Arial" panose="020B0604020202020204" pitchFamily="34" charset="0"/>
                <a:ea typeface="Tahoma" panose="020B0604030504040204" pitchFamily="34" charset="0"/>
                <a:cs typeface="Arial" panose="020B0604020202020204" pitchFamily="34" charset="0"/>
              </a:rPr>
              <a:t> Effettuata applicando filtri all'immagine.</a:t>
            </a:r>
          </a:p>
        </p:txBody>
      </p:sp>
    </p:spTree>
    <p:extLst>
      <p:ext uri="{BB962C8B-B14F-4D97-AF65-F5344CB8AC3E}">
        <p14:creationId xmlns:p14="http://schemas.microsoft.com/office/powerpoint/2010/main" val="29669927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88EE0A-A5D0-8F0E-BC5A-46166A81E7C1}"/>
              </a:ext>
            </a:extLst>
          </p:cNvPr>
          <p:cNvSpPr>
            <a:spLocks noGrp="1"/>
          </p:cNvSpPr>
          <p:nvPr>
            <p:ph type="title"/>
          </p:nvPr>
        </p:nvSpPr>
        <p:spPr>
          <a:xfrm>
            <a:off x="1141413" y="418289"/>
            <a:ext cx="9905998" cy="1186774"/>
          </a:xfrm>
        </p:spPr>
        <p:txBody>
          <a:bodyPr>
            <a:normAutofit/>
          </a:bodyPr>
          <a:lstStyle/>
          <a:p>
            <a:pPr algn="ctr"/>
            <a:r>
              <a:rPr lang="en-US" sz="4400" u="sng" dirty="0">
                <a:latin typeface="Impact" panose="020B0806030902050204" pitchFamily="34" charset="0"/>
                <a:ea typeface="Verdana" panose="020B0604030504040204" pitchFamily="34" charset="0"/>
              </a:rPr>
              <a:t>CAMPO RECETTIVO</a:t>
            </a:r>
            <a:endParaRPr lang="it-IT" sz="4400" u="sng" dirty="0">
              <a:latin typeface="Impact" panose="020B0806030902050204" pitchFamily="34" charset="0"/>
              <a:ea typeface="Verdana" panose="020B0604030504040204" pitchFamily="34" charset="0"/>
            </a:endParaRPr>
          </a:p>
        </p:txBody>
      </p:sp>
      <p:sp>
        <p:nvSpPr>
          <p:cNvPr id="3" name="Segnaposto contenuto 2">
            <a:extLst>
              <a:ext uri="{FF2B5EF4-FFF2-40B4-BE49-F238E27FC236}">
                <a16:creationId xmlns:a16="http://schemas.microsoft.com/office/drawing/2014/main" id="{9DD19413-9F9F-6C9B-B320-B3668711AEF8}"/>
              </a:ext>
            </a:extLst>
          </p:cNvPr>
          <p:cNvSpPr>
            <a:spLocks noGrp="1"/>
          </p:cNvSpPr>
          <p:nvPr>
            <p:ph idx="1"/>
          </p:nvPr>
        </p:nvSpPr>
        <p:spPr>
          <a:xfrm>
            <a:off x="1141412" y="1605063"/>
            <a:ext cx="9905999" cy="4186137"/>
          </a:xfrm>
        </p:spPr>
        <p:txBody>
          <a:bodyPr>
            <a:normAutofit/>
          </a:bodyPr>
          <a:lstStyle/>
          <a:p>
            <a:pPr>
              <a:buFontTx/>
              <a:buChar char="-"/>
            </a:pPr>
            <a:r>
              <a:rPr lang="it-IT" sz="1800" dirty="0">
                <a:latin typeface="Arial" panose="020B0604020202020204" pitchFamily="34" charset="0"/>
                <a:ea typeface="Tahoma" panose="020B0604030504040204" pitchFamily="34" charset="0"/>
                <a:cs typeface="Arial" panose="020B0604020202020204" pitchFamily="34" charset="0"/>
              </a:rPr>
              <a:t>Prima di analizzare le tecniche di feature extraction, è bene analizzare alcune questioni legate al </a:t>
            </a:r>
            <a:r>
              <a:rPr lang="it-IT" sz="1800" b="1" dirty="0">
                <a:latin typeface="Arial" panose="020B0604020202020204" pitchFamily="34" charset="0"/>
                <a:ea typeface="Tahoma" panose="020B0604030504040204" pitchFamily="34" charset="0"/>
                <a:cs typeface="Arial" panose="020B0604020202020204" pitchFamily="34" charset="0"/>
              </a:rPr>
              <a:t>sistema percettivo umano</a:t>
            </a:r>
            <a:r>
              <a:rPr lang="it-IT" sz="1800" dirty="0">
                <a:latin typeface="Arial" panose="020B0604020202020204" pitchFamily="34" charset="0"/>
                <a:ea typeface="Tahoma" panose="020B0604030504040204" pitchFamily="34" charset="0"/>
                <a:cs typeface="Arial" panose="020B0604020202020204" pitchFamily="34" charset="0"/>
              </a:rPr>
              <a:t> e al suo funzionamento.</a:t>
            </a:r>
          </a:p>
          <a:p>
            <a:pPr>
              <a:buFontTx/>
              <a:buChar char="-"/>
            </a:pPr>
            <a:endParaRPr lang="it-IT" sz="1800" dirty="0">
              <a:latin typeface="Arial" panose="020B0604020202020204" pitchFamily="34" charset="0"/>
              <a:ea typeface="Tahoma" panose="020B0604030504040204" pitchFamily="34" charset="0"/>
              <a:cs typeface="Arial" panose="020B0604020202020204" pitchFamily="34" charset="0"/>
            </a:endParaRPr>
          </a:p>
          <a:p>
            <a:pPr>
              <a:buFontTx/>
              <a:buChar char="-"/>
            </a:pPr>
            <a:r>
              <a:rPr lang="it-IT" sz="1800" dirty="0">
                <a:latin typeface="Arial" panose="020B0604020202020204" pitchFamily="34" charset="0"/>
                <a:ea typeface="Tahoma" panose="020B0604030504040204" pitchFamily="34" charset="0"/>
                <a:cs typeface="Arial" panose="020B0604020202020204" pitchFamily="34" charset="0"/>
              </a:rPr>
              <a:t>Ogni </a:t>
            </a:r>
            <a:r>
              <a:rPr lang="it-IT" sz="1800" b="1" dirty="0">
                <a:latin typeface="Arial" panose="020B0604020202020204" pitchFamily="34" charset="0"/>
                <a:ea typeface="Tahoma" panose="020B0604030504040204" pitchFamily="34" charset="0"/>
                <a:cs typeface="Arial" panose="020B0604020202020204" pitchFamily="34" charset="0"/>
              </a:rPr>
              <a:t>neurone</a:t>
            </a:r>
            <a:r>
              <a:rPr lang="it-IT" sz="1800" dirty="0">
                <a:latin typeface="Arial" panose="020B0604020202020204" pitchFamily="34" charset="0"/>
                <a:ea typeface="Tahoma" panose="020B0604030504040204" pitchFamily="34" charset="0"/>
                <a:cs typeface="Arial" panose="020B0604020202020204" pitchFamily="34" charset="0"/>
              </a:rPr>
              <a:t> all’interno del sistema percettivo umano ha un proprio </a:t>
            </a:r>
            <a:r>
              <a:rPr lang="it-IT" sz="1800" b="1" dirty="0">
                <a:latin typeface="Arial" panose="020B0604020202020204" pitchFamily="34" charset="0"/>
                <a:ea typeface="Tahoma" panose="020B0604030504040204" pitchFamily="34" charset="0"/>
                <a:cs typeface="Arial" panose="020B0604020202020204" pitchFamily="34" charset="0"/>
              </a:rPr>
              <a:t>campo recettivo, </a:t>
            </a:r>
            <a:r>
              <a:rPr lang="it-IT" sz="1800" dirty="0">
                <a:latin typeface="Arial" panose="020B0604020202020204" pitchFamily="34" charset="0"/>
                <a:ea typeface="Tahoma" panose="020B0604030504040204" pitchFamily="34" charset="0"/>
                <a:cs typeface="Arial" panose="020B0604020202020204" pitchFamily="34" charset="0"/>
              </a:rPr>
              <a:t>ovvero una porzione di retina che, se stimolata, scatena una risposta in quel neurone.</a:t>
            </a:r>
          </a:p>
          <a:p>
            <a:r>
              <a:rPr lang="it-IT" sz="1800" dirty="0">
                <a:latin typeface="Arial" panose="020B0604020202020204" pitchFamily="34" charset="0"/>
                <a:ea typeface="Tahoma" panose="020B0604030504040204" pitchFamily="34" charset="0"/>
                <a:cs typeface="Arial" panose="020B0604020202020204" pitchFamily="34" charset="0"/>
              </a:rPr>
              <a:t>Il campo recettivo dei </a:t>
            </a:r>
            <a:r>
              <a:rPr lang="it-IT" sz="1800" b="1" dirty="0">
                <a:latin typeface="Arial" panose="020B0604020202020204" pitchFamily="34" charset="0"/>
                <a:ea typeface="Tahoma" panose="020B0604030504040204" pitchFamily="34" charset="0"/>
                <a:cs typeface="Arial" panose="020B0604020202020204" pitchFamily="34" charset="0"/>
              </a:rPr>
              <a:t>recettori</a:t>
            </a:r>
            <a:r>
              <a:rPr lang="it-IT" sz="1800" dirty="0">
                <a:latin typeface="Arial" panose="020B0604020202020204" pitchFamily="34" charset="0"/>
                <a:ea typeface="Tahoma" panose="020B0604030504040204" pitchFamily="34" charset="0"/>
                <a:cs typeface="Arial" panose="020B0604020202020204" pitchFamily="34" charset="0"/>
              </a:rPr>
              <a:t> (coni e bastoncelli) è puntiforme;</a:t>
            </a:r>
          </a:p>
          <a:p>
            <a:r>
              <a:rPr lang="it-IT" sz="1800" dirty="0">
                <a:latin typeface="Arial" panose="020B0604020202020204" pitchFamily="34" charset="0"/>
                <a:ea typeface="Tahoma" panose="020B0604030504040204" pitchFamily="34" charset="0"/>
                <a:cs typeface="Arial" panose="020B0604020202020204" pitchFamily="34" charset="0"/>
              </a:rPr>
              <a:t> Man mano che mi allontano dalla retina e mi addentro all’interno del sistema nervoso centrale, il campo recettivo delle cellule tende ad aumentare (</a:t>
            </a:r>
            <a:r>
              <a:rPr lang="it-IT" sz="1800" b="1" dirty="0">
                <a:latin typeface="Arial" panose="020B0604020202020204" pitchFamily="34" charset="0"/>
                <a:ea typeface="Tahoma" panose="020B0604030504040204" pitchFamily="34" charset="0"/>
                <a:cs typeface="Arial" panose="020B0604020202020204" pitchFamily="34" charset="0"/>
              </a:rPr>
              <a:t>convergenza</a:t>
            </a:r>
            <a:r>
              <a:rPr lang="it-IT" sz="1800" dirty="0">
                <a:latin typeface="Arial" panose="020B0604020202020204" pitchFamily="34" charset="0"/>
                <a:ea typeface="Tahoma" panose="020B0604030504040204" pitchFamily="34" charset="0"/>
                <a:cs typeface="Arial" panose="020B0604020202020204" pitchFamily="34" charset="0"/>
              </a:rPr>
              <a:t>);</a:t>
            </a:r>
          </a:p>
          <a:p>
            <a:r>
              <a:rPr lang="it-IT" sz="1800" dirty="0">
                <a:latin typeface="Arial" panose="020B0604020202020204" pitchFamily="34" charset="0"/>
                <a:ea typeface="Tahoma" panose="020B0604030504040204" pitchFamily="34" charset="0"/>
                <a:cs typeface="Arial" panose="020B0604020202020204" pitchFamily="34" charset="0"/>
              </a:rPr>
              <a:t>Le informazioni sensoriali vengono elaborate ad ogni livello mediante l’applicazione di </a:t>
            </a:r>
            <a:r>
              <a:rPr lang="it-IT" sz="1800" b="1" dirty="0">
                <a:latin typeface="Arial" panose="020B0604020202020204" pitchFamily="34" charset="0"/>
                <a:ea typeface="Tahoma" panose="020B0604030504040204" pitchFamily="34" charset="0"/>
                <a:cs typeface="Arial" panose="020B0604020202020204" pitchFamily="34" charset="0"/>
              </a:rPr>
              <a:t>filtri</a:t>
            </a:r>
            <a:r>
              <a:rPr lang="it-IT" sz="1800" dirty="0">
                <a:latin typeface="Arial" panose="020B0604020202020204" pitchFamily="34" charset="0"/>
                <a:ea typeface="Tahoma" panose="020B0604030504040204" pitchFamily="34" charset="0"/>
                <a:cs typeface="Arial" panose="020B0604020202020204" pitchFamily="34" charset="0"/>
              </a:rPr>
              <a:t> sul campo recettivo dei neuroni di quel livello, fino alla terminazione del processo percettivo.</a:t>
            </a:r>
          </a:p>
          <a:p>
            <a:pPr>
              <a:buFontTx/>
              <a:buChar char="-"/>
            </a:pPr>
            <a:endParaRPr lang="it-IT" sz="1800" dirty="0">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6617579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88EE0A-A5D0-8F0E-BC5A-46166A81E7C1}"/>
              </a:ext>
            </a:extLst>
          </p:cNvPr>
          <p:cNvSpPr>
            <a:spLocks noGrp="1"/>
          </p:cNvSpPr>
          <p:nvPr>
            <p:ph type="title"/>
          </p:nvPr>
        </p:nvSpPr>
        <p:spPr>
          <a:xfrm>
            <a:off x="1141413" y="418289"/>
            <a:ext cx="9905998" cy="1186774"/>
          </a:xfrm>
        </p:spPr>
        <p:txBody>
          <a:bodyPr>
            <a:normAutofit/>
          </a:bodyPr>
          <a:lstStyle/>
          <a:p>
            <a:pPr algn="ctr"/>
            <a:r>
              <a:rPr lang="en-US" sz="4400" u="sng" dirty="0">
                <a:latin typeface="Impact" panose="020B0806030902050204" pitchFamily="34" charset="0"/>
                <a:ea typeface="Verdana" panose="020B0604030504040204" pitchFamily="34" charset="0"/>
              </a:rPr>
              <a:t>FEATURE EXTRACTION NELL’HUMAN VISION</a:t>
            </a:r>
            <a:endParaRPr lang="it-IT" sz="4400" u="sng" dirty="0">
              <a:latin typeface="Impact" panose="020B0806030902050204" pitchFamily="34" charset="0"/>
              <a:ea typeface="Verdana" panose="020B0604030504040204" pitchFamily="34" charset="0"/>
            </a:endParaRPr>
          </a:p>
        </p:txBody>
      </p:sp>
      <p:sp>
        <p:nvSpPr>
          <p:cNvPr id="3" name="Segnaposto contenuto 2">
            <a:extLst>
              <a:ext uri="{FF2B5EF4-FFF2-40B4-BE49-F238E27FC236}">
                <a16:creationId xmlns:a16="http://schemas.microsoft.com/office/drawing/2014/main" id="{9DD19413-9F9F-6C9B-B320-B3668711AEF8}"/>
              </a:ext>
            </a:extLst>
          </p:cNvPr>
          <p:cNvSpPr>
            <a:spLocks noGrp="1"/>
          </p:cNvSpPr>
          <p:nvPr>
            <p:ph idx="1"/>
          </p:nvPr>
        </p:nvSpPr>
        <p:spPr>
          <a:xfrm>
            <a:off x="1141412" y="1605063"/>
            <a:ext cx="9905999" cy="4474724"/>
          </a:xfrm>
        </p:spPr>
        <p:txBody>
          <a:bodyPr>
            <a:normAutofit fontScale="92500"/>
          </a:bodyPr>
          <a:lstStyle/>
          <a:p>
            <a:pPr>
              <a:buFontTx/>
              <a:buChar char="-"/>
            </a:pPr>
            <a:r>
              <a:rPr lang="it-IT" sz="1800" dirty="0">
                <a:latin typeface="Arial" panose="020B0604020202020204" pitchFamily="34" charset="0"/>
                <a:ea typeface="Tahoma" panose="020B0604030504040204" pitchFamily="34" charset="0"/>
                <a:cs typeface="Arial" panose="020B0604020202020204" pitchFamily="34" charset="0"/>
              </a:rPr>
              <a:t>Analizzando la risposta agli stimoli sulla corteccia visiva di alcuni animali, i neurofisiologi Huber e Wiesel identificarono una zona di percezione primaria (V1) caratterizzata da 2 tipologie di neuroni:</a:t>
            </a:r>
          </a:p>
          <a:p>
            <a:r>
              <a:rPr lang="it-IT" sz="1800" dirty="0">
                <a:latin typeface="Arial" panose="020B0604020202020204" pitchFamily="34" charset="0"/>
                <a:ea typeface="Tahoma" panose="020B0604030504040204" pitchFamily="34" charset="0"/>
                <a:cs typeface="Arial" panose="020B0604020202020204" pitchFamily="34" charset="0"/>
              </a:rPr>
              <a:t>Cellule semplici: rispondono alla presenza di bordi (edge) con un orientamento specifico all’interno del loro campo recettivo</a:t>
            </a:r>
          </a:p>
          <a:p>
            <a:r>
              <a:rPr lang="it-IT" sz="1800" dirty="0">
                <a:latin typeface="Arial" panose="020B0604020202020204" pitchFamily="34" charset="0"/>
                <a:ea typeface="Tahoma" panose="020B0604030504040204" pitchFamily="34" charset="0"/>
                <a:cs typeface="Arial" panose="020B0604020202020204" pitchFamily="34" charset="0"/>
              </a:rPr>
              <a:t>Cellule complesse: simili alle cellule semplici ma con dei gradi di invarianza spaziale: rispondono agli orientamenti a prescindere dalla posizione esatta dello stimolo nel campo recettivo</a:t>
            </a:r>
          </a:p>
          <a:p>
            <a:pPr marL="0" indent="0">
              <a:buNone/>
            </a:pPr>
            <a:r>
              <a:rPr lang="it-IT" sz="1800" dirty="0">
                <a:latin typeface="Arial" panose="020B0604020202020204" pitchFamily="34" charset="0"/>
                <a:ea typeface="Tahoma" panose="020B0604030504040204" pitchFamily="34" charset="0"/>
                <a:cs typeface="Arial" panose="020B0604020202020204" pitchFamily="34" charset="0"/>
              </a:rPr>
              <a:t>NOTA: queste cellule sono organizzate in colonne di orientamento adiacenti, a loro volta raggruppate in ipercolonne, ciascuna responsabile dell’interpretazione di una porzione (tile) dell’immagine. Esse garantiscono una distribuzione efficiente di ciascuna feature nella corteccia cerebrale.</a:t>
            </a:r>
          </a:p>
          <a:p>
            <a:pPr marL="0" indent="0">
              <a:buNone/>
            </a:pPr>
            <a:r>
              <a:rPr lang="it-IT" sz="1800" dirty="0">
                <a:latin typeface="Arial" panose="020B0604020202020204" pitchFamily="34" charset="0"/>
                <a:ea typeface="Tahoma" panose="020B0604030504040204" pitchFamily="34" charset="0"/>
                <a:cs typeface="Arial" panose="020B0604020202020204" pitchFamily="34" charset="0"/>
              </a:rPr>
              <a:t>- Teoria di Marr: elaborando gli studi di Huber e Wiesel, Marr ipotizzò che la percezione umana fosse organizzata su più livelli, ciascuno in grado di riconoscere features sempre più dettagliate. Nel primo livello (primal sketch), mediato dalle cellule della V1, la componente fondamentale sono i bordi (edge)</a:t>
            </a:r>
          </a:p>
        </p:txBody>
      </p:sp>
    </p:spTree>
    <p:extLst>
      <p:ext uri="{BB962C8B-B14F-4D97-AF65-F5344CB8AC3E}">
        <p14:creationId xmlns:p14="http://schemas.microsoft.com/office/powerpoint/2010/main" val="25881597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F6E5143-03B4-4A3F-B1AA-92F1FFCB11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 name="Rectangle 14">
              <a:extLst>
                <a:ext uri="{FF2B5EF4-FFF2-40B4-BE49-F238E27FC236}">
                  <a16:creationId xmlns:a16="http://schemas.microsoft.com/office/drawing/2014/main" id="{D4C0ACE5-FE5C-4548-A978-934C47C4A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2">
              <a:extLst>
                <a:ext uri="{FF2B5EF4-FFF2-40B4-BE49-F238E27FC236}">
                  <a16:creationId xmlns:a16="http://schemas.microsoft.com/office/drawing/2014/main" id="{46F189B7-A49C-40FD-8963-ACB32C7FE43A}"/>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5FC7D0E4-6AF2-4DFE-9735-F3AA3B41FD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1779"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9" name="Rectangle 5">
              <a:extLst>
                <a:ext uri="{FF2B5EF4-FFF2-40B4-BE49-F238E27FC236}">
                  <a16:creationId xmlns:a16="http://schemas.microsoft.com/office/drawing/2014/main" id="{1E043AA5-748F-4C81-B2B6-05C043C97D9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it-IT" dirty="0"/>
            </a:p>
          </p:txBody>
        </p:sp>
        <p:sp>
          <p:nvSpPr>
            <p:cNvPr id="20" name="Freeform 6">
              <a:extLst>
                <a:ext uri="{FF2B5EF4-FFF2-40B4-BE49-F238E27FC236}">
                  <a16:creationId xmlns:a16="http://schemas.microsoft.com/office/drawing/2014/main" id="{3DD5A072-1701-4278-9B61-E176A6593A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21" name="Freeform 7">
              <a:extLst>
                <a:ext uri="{FF2B5EF4-FFF2-40B4-BE49-F238E27FC236}">
                  <a16:creationId xmlns:a16="http://schemas.microsoft.com/office/drawing/2014/main" id="{693775C6-27F7-4491-8ADB-BE15670EA0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22" name="Rectangle 8">
              <a:extLst>
                <a:ext uri="{FF2B5EF4-FFF2-40B4-BE49-F238E27FC236}">
                  <a16:creationId xmlns:a16="http://schemas.microsoft.com/office/drawing/2014/main" id="{8217B948-567A-40CF-B47D-D797E986FF5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it-IT" dirty="0"/>
            </a:p>
          </p:txBody>
        </p:sp>
        <p:sp>
          <p:nvSpPr>
            <p:cNvPr id="23" name="Freeform 9">
              <a:extLst>
                <a:ext uri="{FF2B5EF4-FFF2-40B4-BE49-F238E27FC236}">
                  <a16:creationId xmlns:a16="http://schemas.microsoft.com/office/drawing/2014/main" id="{866235C7-9D36-44EA-BE9C-E600AAE10A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24" name="Freeform 10">
              <a:extLst>
                <a:ext uri="{FF2B5EF4-FFF2-40B4-BE49-F238E27FC236}">
                  <a16:creationId xmlns:a16="http://schemas.microsoft.com/office/drawing/2014/main" id="{A75C42B3-A094-48D2-9F19-EC57CA8A68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25" name="Freeform 11">
              <a:extLst>
                <a:ext uri="{FF2B5EF4-FFF2-40B4-BE49-F238E27FC236}">
                  <a16:creationId xmlns:a16="http://schemas.microsoft.com/office/drawing/2014/main" id="{3B23AFBE-0030-44FD-9F1F-B2A8C5A297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26" name="Freeform 12">
              <a:extLst>
                <a:ext uri="{FF2B5EF4-FFF2-40B4-BE49-F238E27FC236}">
                  <a16:creationId xmlns:a16="http://schemas.microsoft.com/office/drawing/2014/main" id="{E074D039-EB21-4C09-BD17-D01A399AD1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27" name="Freeform 13">
              <a:extLst>
                <a:ext uri="{FF2B5EF4-FFF2-40B4-BE49-F238E27FC236}">
                  <a16:creationId xmlns:a16="http://schemas.microsoft.com/office/drawing/2014/main" id="{F9C158B8-85B0-4FBD-A2A7-EDFC656E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28" name="Freeform 14">
              <a:extLst>
                <a:ext uri="{FF2B5EF4-FFF2-40B4-BE49-F238E27FC236}">
                  <a16:creationId xmlns:a16="http://schemas.microsoft.com/office/drawing/2014/main" id="{341B2BC9-8774-4DB0-92A1-1DD9CDA3A5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29" name="Freeform 15">
              <a:extLst>
                <a:ext uri="{FF2B5EF4-FFF2-40B4-BE49-F238E27FC236}">
                  <a16:creationId xmlns:a16="http://schemas.microsoft.com/office/drawing/2014/main" id="{ECD9CDA7-0B12-4C54-981E-9FE12010EC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30" name="Freeform 16">
              <a:extLst>
                <a:ext uri="{FF2B5EF4-FFF2-40B4-BE49-F238E27FC236}">
                  <a16:creationId xmlns:a16="http://schemas.microsoft.com/office/drawing/2014/main" id="{362C53FB-AB6B-41C0-8B4B-F29D136F4E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31" name="Freeform 17">
              <a:extLst>
                <a:ext uri="{FF2B5EF4-FFF2-40B4-BE49-F238E27FC236}">
                  <a16:creationId xmlns:a16="http://schemas.microsoft.com/office/drawing/2014/main" id="{DC5D7020-0FA2-4EA9-9A41-1E44B9F12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32" name="Freeform 18">
              <a:extLst>
                <a:ext uri="{FF2B5EF4-FFF2-40B4-BE49-F238E27FC236}">
                  <a16:creationId xmlns:a16="http://schemas.microsoft.com/office/drawing/2014/main" id="{55CE9534-539F-4F0C-9421-E67D4643C7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33" name="Freeform 19">
              <a:extLst>
                <a:ext uri="{FF2B5EF4-FFF2-40B4-BE49-F238E27FC236}">
                  <a16:creationId xmlns:a16="http://schemas.microsoft.com/office/drawing/2014/main" id="{195084A5-55CF-4251-973B-8D7D890D83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34" name="Freeform 20">
              <a:extLst>
                <a:ext uri="{FF2B5EF4-FFF2-40B4-BE49-F238E27FC236}">
                  <a16:creationId xmlns:a16="http://schemas.microsoft.com/office/drawing/2014/main" id="{882C04DE-EB54-46B4-BC2C-D397540EC8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35" name="Freeform 21">
              <a:extLst>
                <a:ext uri="{FF2B5EF4-FFF2-40B4-BE49-F238E27FC236}">
                  <a16:creationId xmlns:a16="http://schemas.microsoft.com/office/drawing/2014/main" id="{42C81133-7064-44D2-98A9-556AA272E6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36" name="Freeform 22">
              <a:extLst>
                <a:ext uri="{FF2B5EF4-FFF2-40B4-BE49-F238E27FC236}">
                  <a16:creationId xmlns:a16="http://schemas.microsoft.com/office/drawing/2014/main" id="{FEDFA219-FB87-4A2B-B2FA-556685BFD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37" name="Freeform 23">
              <a:extLst>
                <a:ext uri="{FF2B5EF4-FFF2-40B4-BE49-F238E27FC236}">
                  <a16:creationId xmlns:a16="http://schemas.microsoft.com/office/drawing/2014/main" id="{0206C3BA-4D59-4297-B6C4-A3F5DEDDBD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38" name="Freeform 24">
              <a:extLst>
                <a:ext uri="{FF2B5EF4-FFF2-40B4-BE49-F238E27FC236}">
                  <a16:creationId xmlns:a16="http://schemas.microsoft.com/office/drawing/2014/main" id="{C452F762-C841-4451-B36D-408552FE03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39" name="Freeform 25">
              <a:extLst>
                <a:ext uri="{FF2B5EF4-FFF2-40B4-BE49-F238E27FC236}">
                  <a16:creationId xmlns:a16="http://schemas.microsoft.com/office/drawing/2014/main" id="{FC62ECBA-93B8-4FB5-87A1-955FE5F9EF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40" name="Freeform 26">
              <a:extLst>
                <a:ext uri="{FF2B5EF4-FFF2-40B4-BE49-F238E27FC236}">
                  <a16:creationId xmlns:a16="http://schemas.microsoft.com/office/drawing/2014/main" id="{C8960932-072F-46F8-A800-8E151132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41" name="Freeform 27">
              <a:extLst>
                <a:ext uri="{FF2B5EF4-FFF2-40B4-BE49-F238E27FC236}">
                  <a16:creationId xmlns:a16="http://schemas.microsoft.com/office/drawing/2014/main" id="{193310CE-FA52-40D8-9805-65ADE73B3E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42" name="Freeform 28">
              <a:extLst>
                <a:ext uri="{FF2B5EF4-FFF2-40B4-BE49-F238E27FC236}">
                  <a16:creationId xmlns:a16="http://schemas.microsoft.com/office/drawing/2014/main" id="{A6118245-FA74-42C5-AAC0-BF419E601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43" name="Freeform 29">
              <a:extLst>
                <a:ext uri="{FF2B5EF4-FFF2-40B4-BE49-F238E27FC236}">
                  <a16:creationId xmlns:a16="http://schemas.microsoft.com/office/drawing/2014/main" id="{36F7B7A8-7A99-4B58-BDAA-3A35E7E8B9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44" name="Freeform 30">
              <a:extLst>
                <a:ext uri="{FF2B5EF4-FFF2-40B4-BE49-F238E27FC236}">
                  <a16:creationId xmlns:a16="http://schemas.microsoft.com/office/drawing/2014/main" id="{10438D8A-C988-4C98-9829-C3EC8C75AE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45" name="Freeform 31">
              <a:extLst>
                <a:ext uri="{FF2B5EF4-FFF2-40B4-BE49-F238E27FC236}">
                  <a16:creationId xmlns:a16="http://schemas.microsoft.com/office/drawing/2014/main" id="{26457254-54B2-4720-9DB8-245295636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46" name="Freeform 32">
              <a:extLst>
                <a:ext uri="{FF2B5EF4-FFF2-40B4-BE49-F238E27FC236}">
                  <a16:creationId xmlns:a16="http://schemas.microsoft.com/office/drawing/2014/main" id="{4CF726FF-D7ED-47E6-954C-3F67B1C6E5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47" name="Rectangle 33">
              <a:extLst>
                <a:ext uri="{FF2B5EF4-FFF2-40B4-BE49-F238E27FC236}">
                  <a16:creationId xmlns:a16="http://schemas.microsoft.com/office/drawing/2014/main" id="{4ADC0F26-5BB7-49FC-A2AA-D6FE6BFBF47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it-IT" dirty="0"/>
            </a:p>
          </p:txBody>
        </p:sp>
        <p:sp>
          <p:nvSpPr>
            <p:cNvPr id="48" name="Freeform 34">
              <a:extLst>
                <a:ext uri="{FF2B5EF4-FFF2-40B4-BE49-F238E27FC236}">
                  <a16:creationId xmlns:a16="http://schemas.microsoft.com/office/drawing/2014/main" id="{2CD0B225-A5AF-412C-B0A0-F8EC05D25C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49" name="Freeform 35">
              <a:extLst>
                <a:ext uri="{FF2B5EF4-FFF2-40B4-BE49-F238E27FC236}">
                  <a16:creationId xmlns:a16="http://schemas.microsoft.com/office/drawing/2014/main" id="{5E5345FC-479F-4B96-A21E-45956E0CE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50" name="Freeform 36">
              <a:extLst>
                <a:ext uri="{FF2B5EF4-FFF2-40B4-BE49-F238E27FC236}">
                  <a16:creationId xmlns:a16="http://schemas.microsoft.com/office/drawing/2014/main" id="{6C8036E3-1885-4765-AD4E-159A5C13A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51" name="Freeform 37">
              <a:extLst>
                <a:ext uri="{FF2B5EF4-FFF2-40B4-BE49-F238E27FC236}">
                  <a16:creationId xmlns:a16="http://schemas.microsoft.com/office/drawing/2014/main" id="{349F5904-C943-4A5F-8D9D-C10D888721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52" name="Freeform 38">
              <a:extLst>
                <a:ext uri="{FF2B5EF4-FFF2-40B4-BE49-F238E27FC236}">
                  <a16:creationId xmlns:a16="http://schemas.microsoft.com/office/drawing/2014/main" id="{C1B2E865-4265-44E3-9FFB-74F8EC3CF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53" name="Freeform 39">
              <a:extLst>
                <a:ext uri="{FF2B5EF4-FFF2-40B4-BE49-F238E27FC236}">
                  <a16:creationId xmlns:a16="http://schemas.microsoft.com/office/drawing/2014/main" id="{CB7E4148-E4B0-4B1A-91A4-84FBCB3FE4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54" name="Freeform 40">
              <a:extLst>
                <a:ext uri="{FF2B5EF4-FFF2-40B4-BE49-F238E27FC236}">
                  <a16:creationId xmlns:a16="http://schemas.microsoft.com/office/drawing/2014/main" id="{0EFF5912-9C0A-48EE-8B34-6ADB208084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55" name="Freeform 41">
              <a:extLst>
                <a:ext uri="{FF2B5EF4-FFF2-40B4-BE49-F238E27FC236}">
                  <a16:creationId xmlns:a16="http://schemas.microsoft.com/office/drawing/2014/main" id="{0A84ED55-529B-4AB4-BB50-3E1A92AC8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56" name="Freeform 42">
              <a:extLst>
                <a:ext uri="{FF2B5EF4-FFF2-40B4-BE49-F238E27FC236}">
                  <a16:creationId xmlns:a16="http://schemas.microsoft.com/office/drawing/2014/main" id="{01D20A99-A101-483B-BD98-08BEA046A4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57" name="Freeform 43">
              <a:extLst>
                <a:ext uri="{FF2B5EF4-FFF2-40B4-BE49-F238E27FC236}">
                  <a16:creationId xmlns:a16="http://schemas.microsoft.com/office/drawing/2014/main" id="{E2FF2BF1-72C4-4363-8DCF-C1228F286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58" name="Freeform 44">
              <a:extLst>
                <a:ext uri="{FF2B5EF4-FFF2-40B4-BE49-F238E27FC236}">
                  <a16:creationId xmlns:a16="http://schemas.microsoft.com/office/drawing/2014/main" id="{40D117D8-EF1B-4A69-904D-EBF083D301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59" name="Rectangle 45">
              <a:extLst>
                <a:ext uri="{FF2B5EF4-FFF2-40B4-BE49-F238E27FC236}">
                  <a16:creationId xmlns:a16="http://schemas.microsoft.com/office/drawing/2014/main" id="{55237D56-82AD-49D7-9D48-5B054EFCD46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it-IT" dirty="0"/>
            </a:p>
          </p:txBody>
        </p:sp>
        <p:sp>
          <p:nvSpPr>
            <p:cNvPr id="60" name="Freeform 46">
              <a:extLst>
                <a:ext uri="{FF2B5EF4-FFF2-40B4-BE49-F238E27FC236}">
                  <a16:creationId xmlns:a16="http://schemas.microsoft.com/office/drawing/2014/main" id="{0F4CA5B0-25F8-4116-BF0C-BB7647149C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61" name="Freeform 47">
              <a:extLst>
                <a:ext uri="{FF2B5EF4-FFF2-40B4-BE49-F238E27FC236}">
                  <a16:creationId xmlns:a16="http://schemas.microsoft.com/office/drawing/2014/main" id="{9E87AD46-2245-41CF-A7CF-85D5980C16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62" name="Freeform 48">
              <a:extLst>
                <a:ext uri="{FF2B5EF4-FFF2-40B4-BE49-F238E27FC236}">
                  <a16:creationId xmlns:a16="http://schemas.microsoft.com/office/drawing/2014/main" id="{0D01EEE8-C6EC-4E77-BF41-CB4EBDAB87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63" name="Freeform 49">
              <a:extLst>
                <a:ext uri="{FF2B5EF4-FFF2-40B4-BE49-F238E27FC236}">
                  <a16:creationId xmlns:a16="http://schemas.microsoft.com/office/drawing/2014/main" id="{68CE06E1-40E0-4802-B161-325CA2471D7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64" name="Freeform 50">
              <a:extLst>
                <a:ext uri="{FF2B5EF4-FFF2-40B4-BE49-F238E27FC236}">
                  <a16:creationId xmlns:a16="http://schemas.microsoft.com/office/drawing/2014/main" id="{3B4B92AA-1FF5-4514-ADAA-DFCE30659A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65" name="Freeform 51">
              <a:extLst>
                <a:ext uri="{FF2B5EF4-FFF2-40B4-BE49-F238E27FC236}">
                  <a16:creationId xmlns:a16="http://schemas.microsoft.com/office/drawing/2014/main" id="{8276DA0D-55BA-4771-848E-812B707D8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66" name="Freeform 52">
              <a:extLst>
                <a:ext uri="{FF2B5EF4-FFF2-40B4-BE49-F238E27FC236}">
                  <a16:creationId xmlns:a16="http://schemas.microsoft.com/office/drawing/2014/main" id="{BF3E9CA1-3F07-4BD4-AF41-9CF26669B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67" name="Freeform 53">
              <a:extLst>
                <a:ext uri="{FF2B5EF4-FFF2-40B4-BE49-F238E27FC236}">
                  <a16:creationId xmlns:a16="http://schemas.microsoft.com/office/drawing/2014/main" id="{3EBE8AD0-E6F5-4963-B500-133A69E9B7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68" name="Freeform 54">
              <a:extLst>
                <a:ext uri="{FF2B5EF4-FFF2-40B4-BE49-F238E27FC236}">
                  <a16:creationId xmlns:a16="http://schemas.microsoft.com/office/drawing/2014/main" id="{A2D2ED25-1E2E-46F0-A6B7-CD46AD4772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69" name="Freeform 55">
              <a:extLst>
                <a:ext uri="{FF2B5EF4-FFF2-40B4-BE49-F238E27FC236}">
                  <a16:creationId xmlns:a16="http://schemas.microsoft.com/office/drawing/2014/main" id="{980795E4-1364-4209-B8CB-AAC85A942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70" name="Freeform 56">
              <a:extLst>
                <a:ext uri="{FF2B5EF4-FFF2-40B4-BE49-F238E27FC236}">
                  <a16:creationId xmlns:a16="http://schemas.microsoft.com/office/drawing/2014/main" id="{892BBFCD-095D-473A-A238-6249B2F1EE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71" name="Freeform 57">
              <a:extLst>
                <a:ext uri="{FF2B5EF4-FFF2-40B4-BE49-F238E27FC236}">
                  <a16:creationId xmlns:a16="http://schemas.microsoft.com/office/drawing/2014/main" id="{D1B613FD-C4C2-4B26-AC2E-C9907F0E35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sp>
          <p:nvSpPr>
            <p:cNvPr id="72" name="Freeform 58">
              <a:extLst>
                <a:ext uri="{FF2B5EF4-FFF2-40B4-BE49-F238E27FC236}">
                  <a16:creationId xmlns:a16="http://schemas.microsoft.com/office/drawing/2014/main" id="{D38666D5-AD68-495A-A0EB-45C57420F4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dirty="0"/>
            </a:p>
          </p:txBody>
        </p:sp>
      </p:grpSp>
      <p:sp>
        <p:nvSpPr>
          <p:cNvPr id="2" name="Titolo 1">
            <a:extLst>
              <a:ext uri="{FF2B5EF4-FFF2-40B4-BE49-F238E27FC236}">
                <a16:creationId xmlns:a16="http://schemas.microsoft.com/office/drawing/2014/main" id="{CB88EE0A-A5D0-8F0E-BC5A-46166A81E7C1}"/>
              </a:ext>
            </a:extLst>
          </p:cNvPr>
          <p:cNvSpPr>
            <a:spLocks noGrp="1"/>
          </p:cNvSpPr>
          <p:nvPr>
            <p:ph type="title"/>
          </p:nvPr>
        </p:nvSpPr>
        <p:spPr>
          <a:xfrm>
            <a:off x="5491209" y="252919"/>
            <a:ext cx="5877676" cy="1182181"/>
          </a:xfrm>
        </p:spPr>
        <p:txBody>
          <a:bodyPr>
            <a:normAutofit/>
          </a:bodyPr>
          <a:lstStyle/>
          <a:p>
            <a:pPr algn="ctr"/>
            <a:r>
              <a:rPr lang="en-US" u="sng" dirty="0">
                <a:latin typeface="Impact" panose="020B0806030902050204" pitchFamily="34" charset="0"/>
                <a:ea typeface="Verdana" panose="020B0604030504040204" pitchFamily="34" charset="0"/>
              </a:rPr>
              <a:t>Modelli FEATURE EXTRACTION</a:t>
            </a:r>
            <a:endParaRPr lang="it-IT" u="sng" dirty="0">
              <a:latin typeface="Impact" panose="020B0806030902050204" pitchFamily="34" charset="0"/>
              <a:ea typeface="Verdana" panose="020B0604030504040204" pitchFamily="34" charset="0"/>
            </a:endParaRPr>
          </a:p>
        </p:txBody>
      </p:sp>
      <p:pic>
        <p:nvPicPr>
          <p:cNvPr id="9" name="Immagine 8" descr="Immagine che contiene aria aperta, cielo, architettura, edificio&#10;&#10;Descrizione generata automaticamente">
            <a:extLst>
              <a:ext uri="{FF2B5EF4-FFF2-40B4-BE49-F238E27FC236}">
                <a16:creationId xmlns:a16="http://schemas.microsoft.com/office/drawing/2014/main" id="{4103CA31-2FC9-BF71-1D23-54219E1E50A9}"/>
              </a:ext>
            </a:extLst>
          </p:cNvPr>
          <p:cNvPicPr>
            <a:picLocks noChangeAspect="1"/>
          </p:cNvPicPr>
          <p:nvPr/>
        </p:nvPicPr>
        <p:blipFill rotWithShape="1">
          <a:blip r:embed="rId4">
            <a:extLst>
              <a:ext uri="{28A0092B-C50C-407E-A947-70E740481C1C}">
                <a14:useLocalDpi xmlns:a14="http://schemas.microsoft.com/office/drawing/2010/main" val="0"/>
              </a:ext>
            </a:extLst>
          </a:blip>
          <a:srcRect t="21110" r="1" b="1"/>
          <a:stretch/>
        </p:blipFill>
        <p:spPr>
          <a:xfrm>
            <a:off x="20" y="1"/>
            <a:ext cx="4635563" cy="2276475"/>
          </a:xfrm>
          <a:custGeom>
            <a:avLst/>
            <a:gdLst/>
            <a:ahLst/>
            <a:cxnLst/>
            <a:rect l="l" t="t" r="r" b="b"/>
            <a:pathLst>
              <a:path w="4635583" h="3427413">
                <a:moveTo>
                  <a:pt x="0" y="0"/>
                </a:moveTo>
                <a:lnTo>
                  <a:pt x="4635583" y="0"/>
                </a:lnTo>
                <a:lnTo>
                  <a:pt x="4635583" y="3427413"/>
                </a:lnTo>
                <a:lnTo>
                  <a:pt x="0" y="3427413"/>
                </a:lnTo>
                <a:close/>
              </a:path>
            </a:pathLst>
          </a:custGeom>
        </p:spPr>
      </p:pic>
      <p:pic>
        <p:nvPicPr>
          <p:cNvPr id="5" name="Immagine 4" descr="Immagine che contiene schermata, arte, grafica, Elementi grafici&#10;&#10;Descrizione generata automaticamente">
            <a:extLst>
              <a:ext uri="{FF2B5EF4-FFF2-40B4-BE49-F238E27FC236}">
                <a16:creationId xmlns:a16="http://schemas.microsoft.com/office/drawing/2014/main" id="{CD1E50BB-9AE4-A25E-3D5B-FAC4090867DF}"/>
              </a:ext>
            </a:extLst>
          </p:cNvPr>
          <p:cNvPicPr>
            <a:picLocks noChangeAspect="1"/>
          </p:cNvPicPr>
          <p:nvPr/>
        </p:nvPicPr>
        <p:blipFill rotWithShape="1">
          <a:blip r:embed="rId5">
            <a:extLst>
              <a:ext uri="{28A0092B-C50C-407E-A947-70E740481C1C}">
                <a14:useLocalDpi xmlns:a14="http://schemas.microsoft.com/office/drawing/2010/main" val="0"/>
              </a:ext>
            </a:extLst>
          </a:blip>
          <a:srcRect l="12955" t="14445" r="11905" b="24296"/>
          <a:stretch/>
        </p:blipFill>
        <p:spPr>
          <a:xfrm>
            <a:off x="-3554" y="2285999"/>
            <a:ext cx="4635583" cy="2286001"/>
          </a:xfrm>
          <a:custGeom>
            <a:avLst/>
            <a:gdLst/>
            <a:ahLst/>
            <a:cxnLst/>
            <a:rect l="l" t="t" r="r" b="b"/>
            <a:pathLst>
              <a:path w="4635583" h="3430587">
                <a:moveTo>
                  <a:pt x="0" y="0"/>
                </a:moveTo>
                <a:lnTo>
                  <a:pt x="4635583" y="0"/>
                </a:lnTo>
                <a:lnTo>
                  <a:pt x="4635583" y="3430587"/>
                </a:lnTo>
                <a:lnTo>
                  <a:pt x="0" y="3430587"/>
                </a:lnTo>
                <a:close/>
              </a:path>
            </a:pathLst>
          </a:custGeom>
        </p:spPr>
      </p:pic>
      <p:cxnSp>
        <p:nvCxnSpPr>
          <p:cNvPr id="74" name="Straight Connector 73">
            <a:extLst>
              <a:ext uri="{FF2B5EF4-FFF2-40B4-BE49-F238E27FC236}">
                <a16:creationId xmlns:a16="http://schemas.microsoft.com/office/drawing/2014/main" id="{CC3F786F-AA1D-45FC-A74D-08C114CCC8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286000"/>
            <a:ext cx="4635583"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pic>
        <p:nvPicPr>
          <p:cNvPr id="7" name="Immagine 6" descr="Immagine che contiene schizzo, disegno, testo, edificio&#10;&#10;Descrizione generata automaticamente">
            <a:extLst>
              <a:ext uri="{FF2B5EF4-FFF2-40B4-BE49-F238E27FC236}">
                <a16:creationId xmlns:a16="http://schemas.microsoft.com/office/drawing/2014/main" id="{AA0C6D35-8912-0D89-6355-9465E00BB6CB}"/>
              </a:ext>
            </a:extLst>
          </p:cNvPr>
          <p:cNvPicPr>
            <a:picLocks noChangeAspect="1"/>
          </p:cNvPicPr>
          <p:nvPr/>
        </p:nvPicPr>
        <p:blipFill rotWithShape="1">
          <a:blip r:embed="rId6">
            <a:extLst>
              <a:ext uri="{28A0092B-C50C-407E-A947-70E740481C1C}">
                <a14:useLocalDpi xmlns:a14="http://schemas.microsoft.com/office/drawing/2010/main" val="0"/>
              </a:ext>
            </a:extLst>
          </a:blip>
          <a:srcRect t="435" r="1" b="11504"/>
          <a:stretch/>
        </p:blipFill>
        <p:spPr>
          <a:xfrm>
            <a:off x="20" y="4572000"/>
            <a:ext cx="4635563" cy="2286001"/>
          </a:xfrm>
          <a:custGeom>
            <a:avLst/>
            <a:gdLst/>
            <a:ahLst/>
            <a:cxnLst/>
            <a:rect l="l" t="t" r="r" b="b"/>
            <a:pathLst>
              <a:path w="4635583" h="3430587">
                <a:moveTo>
                  <a:pt x="0" y="0"/>
                </a:moveTo>
                <a:lnTo>
                  <a:pt x="4635583" y="0"/>
                </a:lnTo>
                <a:lnTo>
                  <a:pt x="4635583" y="3430587"/>
                </a:lnTo>
                <a:lnTo>
                  <a:pt x="0" y="3430587"/>
                </a:lnTo>
                <a:close/>
              </a:path>
            </a:pathLst>
          </a:custGeom>
        </p:spPr>
      </p:pic>
      <p:cxnSp>
        <p:nvCxnSpPr>
          <p:cNvPr id="76" name="Straight Connector 75">
            <a:extLst>
              <a:ext uri="{FF2B5EF4-FFF2-40B4-BE49-F238E27FC236}">
                <a16:creationId xmlns:a16="http://schemas.microsoft.com/office/drawing/2014/main" id="{883CDFEC-DD12-4B5C-A2F9-97A0ED2B27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72000"/>
            <a:ext cx="4635583"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78" name="Straight Connector 77">
            <a:extLst>
              <a:ext uri="{FF2B5EF4-FFF2-40B4-BE49-F238E27FC236}">
                <a16:creationId xmlns:a16="http://schemas.microsoft.com/office/drawing/2014/main" id="{4C1B072D-02FA-497D-8AE3-EB18B618ED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2483"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
        <p:nvSpPr>
          <p:cNvPr id="3" name="Segnaposto contenuto 2">
            <a:extLst>
              <a:ext uri="{FF2B5EF4-FFF2-40B4-BE49-F238E27FC236}">
                <a16:creationId xmlns:a16="http://schemas.microsoft.com/office/drawing/2014/main" id="{9DD19413-9F9F-6C9B-B320-B3668711AEF8}"/>
              </a:ext>
            </a:extLst>
          </p:cNvPr>
          <p:cNvSpPr>
            <a:spLocks noGrp="1"/>
          </p:cNvSpPr>
          <p:nvPr>
            <p:ph idx="1"/>
          </p:nvPr>
        </p:nvSpPr>
        <p:spPr>
          <a:xfrm>
            <a:off x="5491209" y="1554163"/>
            <a:ext cx="5877677" cy="4237038"/>
          </a:xfrm>
        </p:spPr>
        <p:txBody>
          <a:bodyPr>
            <a:normAutofit/>
          </a:bodyPr>
          <a:lstStyle/>
          <a:p>
            <a:pPr>
              <a:lnSpc>
                <a:spcPct val="110000"/>
              </a:lnSpc>
              <a:buFontTx/>
              <a:buChar char="-"/>
            </a:pPr>
            <a:endParaRPr lang="it-IT" sz="1800" dirty="0">
              <a:latin typeface="Arial" panose="020B0604020202020204" pitchFamily="34" charset="0"/>
              <a:ea typeface="Tahoma" panose="020B0604030504040204" pitchFamily="34" charset="0"/>
              <a:cs typeface="Arial" panose="020B0604020202020204" pitchFamily="34" charset="0"/>
            </a:endParaRPr>
          </a:p>
          <a:p>
            <a:pPr>
              <a:lnSpc>
                <a:spcPct val="110000"/>
              </a:lnSpc>
              <a:buFontTx/>
              <a:buChar char="-"/>
            </a:pPr>
            <a:r>
              <a:rPr lang="it-IT" sz="1800" dirty="0">
                <a:latin typeface="Arial" panose="020B0604020202020204" pitchFamily="34" charset="0"/>
                <a:ea typeface="Tahoma" panose="020B0604030504040204" pitchFamily="34" charset="0"/>
                <a:cs typeface="Arial" panose="020B0604020202020204" pitchFamily="34" charset="0"/>
              </a:rPr>
              <a:t>Alcune metodologie di feature extraction: </a:t>
            </a:r>
          </a:p>
          <a:p>
            <a:pPr>
              <a:lnSpc>
                <a:spcPct val="110000"/>
              </a:lnSpc>
            </a:pPr>
            <a:r>
              <a:rPr lang="it-IT" sz="1800" dirty="0">
                <a:latin typeface="Arial" panose="020B0604020202020204" pitchFamily="34" charset="0"/>
                <a:ea typeface="Tahoma" panose="020B0604030504040204" pitchFamily="34" charset="0"/>
                <a:cs typeface="Arial" panose="020B0604020202020204" pitchFamily="34" charset="0"/>
              </a:rPr>
              <a:t> </a:t>
            </a:r>
            <a:r>
              <a:rPr lang="it-IT" sz="1800" b="1" dirty="0">
                <a:solidFill>
                  <a:srgbClr val="00B0F0"/>
                </a:solidFill>
                <a:latin typeface="Arial" panose="020B0604020202020204" pitchFamily="34" charset="0"/>
                <a:ea typeface="Tahoma" panose="020B0604030504040204" pitchFamily="34" charset="0"/>
                <a:cs typeface="Arial" panose="020B0604020202020204" pitchFamily="34" charset="0"/>
              </a:rPr>
              <a:t>Edge detection</a:t>
            </a:r>
            <a:r>
              <a:rPr lang="it-IT" sz="1800" dirty="0">
                <a:latin typeface="Arial" panose="020B0604020202020204" pitchFamily="34" charset="0"/>
                <a:ea typeface="Tahoma" panose="020B0604030504040204" pitchFamily="34" charset="0"/>
                <a:cs typeface="Arial" panose="020B0604020202020204" pitchFamily="34" charset="0"/>
              </a:rPr>
              <a:t>: estrazione dei contorni. Consente di evidenziare forma e caratteristiche strutturali degli oggetti in una scena</a:t>
            </a:r>
          </a:p>
          <a:p>
            <a:pPr>
              <a:lnSpc>
                <a:spcPct val="110000"/>
              </a:lnSpc>
            </a:pPr>
            <a:r>
              <a:rPr lang="it-IT" sz="1800" dirty="0">
                <a:latin typeface="Arial" panose="020B0604020202020204" pitchFamily="34" charset="0"/>
                <a:ea typeface="Tahoma" panose="020B0604030504040204" pitchFamily="34" charset="0"/>
                <a:cs typeface="Arial" panose="020B0604020202020204" pitchFamily="34" charset="0"/>
              </a:rPr>
              <a:t> </a:t>
            </a:r>
            <a:r>
              <a:rPr lang="it-IT" sz="1800" b="1" dirty="0">
                <a:latin typeface="Arial" panose="020B0604020202020204" pitchFamily="34" charset="0"/>
                <a:ea typeface="Tahoma" panose="020B0604030504040204" pitchFamily="34" charset="0"/>
                <a:cs typeface="Arial" panose="020B0604020202020204" pitchFamily="34" charset="0"/>
              </a:rPr>
              <a:t>Line detection </a:t>
            </a:r>
            <a:r>
              <a:rPr lang="it-IT" sz="1800" dirty="0">
                <a:latin typeface="Arial" panose="020B0604020202020204" pitchFamily="34" charset="0"/>
                <a:ea typeface="Tahoma" panose="020B0604030504040204" pitchFamily="34" charset="0"/>
                <a:cs typeface="Arial" panose="020B0604020202020204" pitchFamily="34" charset="0"/>
              </a:rPr>
              <a:t>(es. Hough Transform): estrazione delle linee. Più resistente a rumore e ostruzioni rispetto ad edge detection</a:t>
            </a:r>
          </a:p>
          <a:p>
            <a:pPr>
              <a:lnSpc>
                <a:spcPct val="110000"/>
              </a:lnSpc>
            </a:pPr>
            <a:r>
              <a:rPr lang="it-IT" sz="1800" dirty="0">
                <a:latin typeface="Arial" panose="020B0604020202020204" pitchFamily="34" charset="0"/>
                <a:ea typeface="Tahoma" panose="020B0604030504040204" pitchFamily="34" charset="0"/>
                <a:cs typeface="Arial" panose="020B0604020202020204" pitchFamily="34" charset="0"/>
              </a:rPr>
              <a:t> </a:t>
            </a:r>
            <a:r>
              <a:rPr lang="it-IT" sz="1800" b="1" dirty="0">
                <a:latin typeface="Arial" panose="020B0604020202020204" pitchFamily="34" charset="0"/>
                <a:ea typeface="Tahoma" panose="020B0604030504040204" pitchFamily="34" charset="0"/>
                <a:cs typeface="Arial" panose="020B0604020202020204" pitchFamily="34" charset="0"/>
              </a:rPr>
              <a:t>Corner detection </a:t>
            </a:r>
            <a:r>
              <a:rPr lang="it-IT" sz="1800" dirty="0">
                <a:latin typeface="Arial" panose="020B0604020202020204" pitchFamily="34" charset="0"/>
                <a:ea typeface="Tahoma" panose="020B0604030504040204" pitchFamily="34" charset="0"/>
                <a:cs typeface="Arial" panose="020B0604020202020204" pitchFamily="34" charset="0"/>
              </a:rPr>
              <a:t>(es. Harris): rilevamento angoli (intersezioni tra due edge)</a:t>
            </a:r>
          </a:p>
          <a:p>
            <a:pPr marL="0" indent="0">
              <a:lnSpc>
                <a:spcPct val="110000"/>
              </a:lnSpc>
              <a:buNone/>
            </a:pPr>
            <a:endParaRPr lang="it-IT" sz="2000" dirty="0">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10499222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F6E5143-03B4-4A3F-B1AA-92F1FFCB11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 name="Rectangle 14">
              <a:extLst>
                <a:ext uri="{FF2B5EF4-FFF2-40B4-BE49-F238E27FC236}">
                  <a16:creationId xmlns:a16="http://schemas.microsoft.com/office/drawing/2014/main" id="{D4C0ACE5-FE5C-4548-A978-934C47C4A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2">
              <a:extLst>
                <a:ext uri="{FF2B5EF4-FFF2-40B4-BE49-F238E27FC236}">
                  <a16:creationId xmlns:a16="http://schemas.microsoft.com/office/drawing/2014/main" id="{46F189B7-A49C-40FD-8963-ACB32C7FE43A}"/>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grpSp>
        <p:nvGrpSpPr>
          <p:cNvPr id="18" name="Group 17">
            <a:extLst>
              <a:ext uri="{FF2B5EF4-FFF2-40B4-BE49-F238E27FC236}">
                <a16:creationId xmlns:a16="http://schemas.microsoft.com/office/drawing/2014/main" id="{5FC7D0E4-6AF2-4DFE-9735-F3AA3B41FD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1779"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9" name="Rectangle 5">
              <a:extLst>
                <a:ext uri="{FF2B5EF4-FFF2-40B4-BE49-F238E27FC236}">
                  <a16:creationId xmlns:a16="http://schemas.microsoft.com/office/drawing/2014/main" id="{1E043AA5-748F-4C81-B2B6-05C043C97D9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dirty="0"/>
            </a:p>
          </p:txBody>
        </p:sp>
        <p:sp>
          <p:nvSpPr>
            <p:cNvPr id="20" name="Freeform 6">
              <a:extLst>
                <a:ext uri="{FF2B5EF4-FFF2-40B4-BE49-F238E27FC236}">
                  <a16:creationId xmlns:a16="http://schemas.microsoft.com/office/drawing/2014/main" id="{3DD5A072-1701-4278-9B61-E176A6593A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21" name="Freeform 7">
              <a:extLst>
                <a:ext uri="{FF2B5EF4-FFF2-40B4-BE49-F238E27FC236}">
                  <a16:creationId xmlns:a16="http://schemas.microsoft.com/office/drawing/2014/main" id="{693775C6-27F7-4491-8ADB-BE15670EA0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22" name="Rectangle 8">
              <a:extLst>
                <a:ext uri="{FF2B5EF4-FFF2-40B4-BE49-F238E27FC236}">
                  <a16:creationId xmlns:a16="http://schemas.microsoft.com/office/drawing/2014/main" id="{8217B948-567A-40CF-B47D-D797E986FF5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dirty="0"/>
            </a:p>
          </p:txBody>
        </p:sp>
        <p:sp>
          <p:nvSpPr>
            <p:cNvPr id="23" name="Freeform 9">
              <a:extLst>
                <a:ext uri="{FF2B5EF4-FFF2-40B4-BE49-F238E27FC236}">
                  <a16:creationId xmlns:a16="http://schemas.microsoft.com/office/drawing/2014/main" id="{866235C7-9D36-44EA-BE9C-E600AAE10A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24" name="Freeform 10">
              <a:extLst>
                <a:ext uri="{FF2B5EF4-FFF2-40B4-BE49-F238E27FC236}">
                  <a16:creationId xmlns:a16="http://schemas.microsoft.com/office/drawing/2014/main" id="{A75C42B3-A094-48D2-9F19-EC57CA8A68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25" name="Freeform 11">
              <a:extLst>
                <a:ext uri="{FF2B5EF4-FFF2-40B4-BE49-F238E27FC236}">
                  <a16:creationId xmlns:a16="http://schemas.microsoft.com/office/drawing/2014/main" id="{3B23AFBE-0030-44FD-9F1F-B2A8C5A297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26" name="Freeform 12">
              <a:extLst>
                <a:ext uri="{FF2B5EF4-FFF2-40B4-BE49-F238E27FC236}">
                  <a16:creationId xmlns:a16="http://schemas.microsoft.com/office/drawing/2014/main" id="{E074D039-EB21-4C09-BD17-D01A399AD1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27" name="Freeform 13">
              <a:extLst>
                <a:ext uri="{FF2B5EF4-FFF2-40B4-BE49-F238E27FC236}">
                  <a16:creationId xmlns:a16="http://schemas.microsoft.com/office/drawing/2014/main" id="{F9C158B8-85B0-4FBD-A2A7-EDFC656E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28" name="Freeform 14">
              <a:extLst>
                <a:ext uri="{FF2B5EF4-FFF2-40B4-BE49-F238E27FC236}">
                  <a16:creationId xmlns:a16="http://schemas.microsoft.com/office/drawing/2014/main" id="{341B2BC9-8774-4DB0-92A1-1DD9CDA3A5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29" name="Freeform 15">
              <a:extLst>
                <a:ext uri="{FF2B5EF4-FFF2-40B4-BE49-F238E27FC236}">
                  <a16:creationId xmlns:a16="http://schemas.microsoft.com/office/drawing/2014/main" id="{ECD9CDA7-0B12-4C54-981E-9FE12010EC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30" name="Freeform 16">
              <a:extLst>
                <a:ext uri="{FF2B5EF4-FFF2-40B4-BE49-F238E27FC236}">
                  <a16:creationId xmlns:a16="http://schemas.microsoft.com/office/drawing/2014/main" id="{362C53FB-AB6B-41C0-8B4B-F29D136F4E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31" name="Freeform 17">
              <a:extLst>
                <a:ext uri="{FF2B5EF4-FFF2-40B4-BE49-F238E27FC236}">
                  <a16:creationId xmlns:a16="http://schemas.microsoft.com/office/drawing/2014/main" id="{DC5D7020-0FA2-4EA9-9A41-1E44B9F12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32" name="Freeform 18">
              <a:extLst>
                <a:ext uri="{FF2B5EF4-FFF2-40B4-BE49-F238E27FC236}">
                  <a16:creationId xmlns:a16="http://schemas.microsoft.com/office/drawing/2014/main" id="{55CE9534-539F-4F0C-9421-E67D4643C7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33" name="Freeform 19">
              <a:extLst>
                <a:ext uri="{FF2B5EF4-FFF2-40B4-BE49-F238E27FC236}">
                  <a16:creationId xmlns:a16="http://schemas.microsoft.com/office/drawing/2014/main" id="{195084A5-55CF-4251-973B-8D7D890D83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34" name="Freeform 20">
              <a:extLst>
                <a:ext uri="{FF2B5EF4-FFF2-40B4-BE49-F238E27FC236}">
                  <a16:creationId xmlns:a16="http://schemas.microsoft.com/office/drawing/2014/main" id="{882C04DE-EB54-46B4-BC2C-D397540EC8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35" name="Freeform 21">
              <a:extLst>
                <a:ext uri="{FF2B5EF4-FFF2-40B4-BE49-F238E27FC236}">
                  <a16:creationId xmlns:a16="http://schemas.microsoft.com/office/drawing/2014/main" id="{42C81133-7064-44D2-98A9-556AA272E6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36" name="Freeform 22">
              <a:extLst>
                <a:ext uri="{FF2B5EF4-FFF2-40B4-BE49-F238E27FC236}">
                  <a16:creationId xmlns:a16="http://schemas.microsoft.com/office/drawing/2014/main" id="{FEDFA219-FB87-4A2B-B2FA-556685BFD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37" name="Freeform 23">
              <a:extLst>
                <a:ext uri="{FF2B5EF4-FFF2-40B4-BE49-F238E27FC236}">
                  <a16:creationId xmlns:a16="http://schemas.microsoft.com/office/drawing/2014/main" id="{0206C3BA-4D59-4297-B6C4-A3F5DEDDBD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38" name="Freeform 24">
              <a:extLst>
                <a:ext uri="{FF2B5EF4-FFF2-40B4-BE49-F238E27FC236}">
                  <a16:creationId xmlns:a16="http://schemas.microsoft.com/office/drawing/2014/main" id="{C452F762-C841-4451-B36D-408552FE03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39" name="Freeform 25">
              <a:extLst>
                <a:ext uri="{FF2B5EF4-FFF2-40B4-BE49-F238E27FC236}">
                  <a16:creationId xmlns:a16="http://schemas.microsoft.com/office/drawing/2014/main" id="{FC62ECBA-93B8-4FB5-87A1-955FE5F9EF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40" name="Freeform 26">
              <a:extLst>
                <a:ext uri="{FF2B5EF4-FFF2-40B4-BE49-F238E27FC236}">
                  <a16:creationId xmlns:a16="http://schemas.microsoft.com/office/drawing/2014/main" id="{C8960932-072F-46F8-A800-8E151132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41" name="Freeform 27">
              <a:extLst>
                <a:ext uri="{FF2B5EF4-FFF2-40B4-BE49-F238E27FC236}">
                  <a16:creationId xmlns:a16="http://schemas.microsoft.com/office/drawing/2014/main" id="{193310CE-FA52-40D8-9805-65ADE73B3E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42" name="Freeform 28">
              <a:extLst>
                <a:ext uri="{FF2B5EF4-FFF2-40B4-BE49-F238E27FC236}">
                  <a16:creationId xmlns:a16="http://schemas.microsoft.com/office/drawing/2014/main" id="{A6118245-FA74-42C5-AAC0-BF419E601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43" name="Freeform 29">
              <a:extLst>
                <a:ext uri="{FF2B5EF4-FFF2-40B4-BE49-F238E27FC236}">
                  <a16:creationId xmlns:a16="http://schemas.microsoft.com/office/drawing/2014/main" id="{36F7B7A8-7A99-4B58-BDAA-3A35E7E8B9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44" name="Freeform 30">
              <a:extLst>
                <a:ext uri="{FF2B5EF4-FFF2-40B4-BE49-F238E27FC236}">
                  <a16:creationId xmlns:a16="http://schemas.microsoft.com/office/drawing/2014/main" id="{10438D8A-C988-4C98-9829-C3EC8C75AE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45" name="Freeform 31">
              <a:extLst>
                <a:ext uri="{FF2B5EF4-FFF2-40B4-BE49-F238E27FC236}">
                  <a16:creationId xmlns:a16="http://schemas.microsoft.com/office/drawing/2014/main" id="{26457254-54B2-4720-9DB8-245295636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46" name="Freeform 32">
              <a:extLst>
                <a:ext uri="{FF2B5EF4-FFF2-40B4-BE49-F238E27FC236}">
                  <a16:creationId xmlns:a16="http://schemas.microsoft.com/office/drawing/2014/main" id="{4CF726FF-D7ED-47E6-954C-3F67B1C6E5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47" name="Rectangle 33">
              <a:extLst>
                <a:ext uri="{FF2B5EF4-FFF2-40B4-BE49-F238E27FC236}">
                  <a16:creationId xmlns:a16="http://schemas.microsoft.com/office/drawing/2014/main" id="{4ADC0F26-5BB7-49FC-A2AA-D6FE6BFBF47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dirty="0"/>
            </a:p>
          </p:txBody>
        </p:sp>
        <p:sp>
          <p:nvSpPr>
            <p:cNvPr id="48" name="Freeform 34">
              <a:extLst>
                <a:ext uri="{FF2B5EF4-FFF2-40B4-BE49-F238E27FC236}">
                  <a16:creationId xmlns:a16="http://schemas.microsoft.com/office/drawing/2014/main" id="{2CD0B225-A5AF-412C-B0A0-F8EC05D25C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49" name="Freeform 35">
              <a:extLst>
                <a:ext uri="{FF2B5EF4-FFF2-40B4-BE49-F238E27FC236}">
                  <a16:creationId xmlns:a16="http://schemas.microsoft.com/office/drawing/2014/main" id="{5E5345FC-479F-4B96-A21E-45956E0CE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50" name="Freeform 36">
              <a:extLst>
                <a:ext uri="{FF2B5EF4-FFF2-40B4-BE49-F238E27FC236}">
                  <a16:creationId xmlns:a16="http://schemas.microsoft.com/office/drawing/2014/main" id="{6C8036E3-1885-4765-AD4E-159A5C13A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51" name="Freeform 37">
              <a:extLst>
                <a:ext uri="{FF2B5EF4-FFF2-40B4-BE49-F238E27FC236}">
                  <a16:creationId xmlns:a16="http://schemas.microsoft.com/office/drawing/2014/main" id="{349F5904-C943-4A5F-8D9D-C10D888721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52" name="Freeform 38">
              <a:extLst>
                <a:ext uri="{FF2B5EF4-FFF2-40B4-BE49-F238E27FC236}">
                  <a16:creationId xmlns:a16="http://schemas.microsoft.com/office/drawing/2014/main" id="{C1B2E865-4265-44E3-9FFB-74F8EC3CF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53" name="Freeform 39">
              <a:extLst>
                <a:ext uri="{FF2B5EF4-FFF2-40B4-BE49-F238E27FC236}">
                  <a16:creationId xmlns:a16="http://schemas.microsoft.com/office/drawing/2014/main" id="{CB7E4148-E4B0-4B1A-91A4-84FBCB3FE4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54" name="Freeform 40">
              <a:extLst>
                <a:ext uri="{FF2B5EF4-FFF2-40B4-BE49-F238E27FC236}">
                  <a16:creationId xmlns:a16="http://schemas.microsoft.com/office/drawing/2014/main" id="{0EFF5912-9C0A-48EE-8B34-6ADB208084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55" name="Freeform 41">
              <a:extLst>
                <a:ext uri="{FF2B5EF4-FFF2-40B4-BE49-F238E27FC236}">
                  <a16:creationId xmlns:a16="http://schemas.microsoft.com/office/drawing/2014/main" id="{0A84ED55-529B-4AB4-BB50-3E1A92AC8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56" name="Freeform 42">
              <a:extLst>
                <a:ext uri="{FF2B5EF4-FFF2-40B4-BE49-F238E27FC236}">
                  <a16:creationId xmlns:a16="http://schemas.microsoft.com/office/drawing/2014/main" id="{01D20A99-A101-483B-BD98-08BEA046A4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57" name="Freeform 43">
              <a:extLst>
                <a:ext uri="{FF2B5EF4-FFF2-40B4-BE49-F238E27FC236}">
                  <a16:creationId xmlns:a16="http://schemas.microsoft.com/office/drawing/2014/main" id="{E2FF2BF1-72C4-4363-8DCF-C1228F286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58" name="Freeform 44">
              <a:extLst>
                <a:ext uri="{FF2B5EF4-FFF2-40B4-BE49-F238E27FC236}">
                  <a16:creationId xmlns:a16="http://schemas.microsoft.com/office/drawing/2014/main" id="{40D117D8-EF1B-4A69-904D-EBF083D301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59" name="Rectangle 45">
              <a:extLst>
                <a:ext uri="{FF2B5EF4-FFF2-40B4-BE49-F238E27FC236}">
                  <a16:creationId xmlns:a16="http://schemas.microsoft.com/office/drawing/2014/main" id="{55237D56-82AD-49D7-9D48-5B054EFCD46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dirty="0"/>
            </a:p>
          </p:txBody>
        </p:sp>
        <p:sp>
          <p:nvSpPr>
            <p:cNvPr id="60" name="Freeform 46">
              <a:extLst>
                <a:ext uri="{FF2B5EF4-FFF2-40B4-BE49-F238E27FC236}">
                  <a16:creationId xmlns:a16="http://schemas.microsoft.com/office/drawing/2014/main" id="{0F4CA5B0-25F8-4116-BF0C-BB7647149C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61" name="Freeform 47">
              <a:extLst>
                <a:ext uri="{FF2B5EF4-FFF2-40B4-BE49-F238E27FC236}">
                  <a16:creationId xmlns:a16="http://schemas.microsoft.com/office/drawing/2014/main" id="{9E87AD46-2245-41CF-A7CF-85D5980C16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62" name="Freeform 48">
              <a:extLst>
                <a:ext uri="{FF2B5EF4-FFF2-40B4-BE49-F238E27FC236}">
                  <a16:creationId xmlns:a16="http://schemas.microsoft.com/office/drawing/2014/main" id="{0D01EEE8-C6EC-4E77-BF41-CB4EBDAB87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63" name="Freeform 49">
              <a:extLst>
                <a:ext uri="{FF2B5EF4-FFF2-40B4-BE49-F238E27FC236}">
                  <a16:creationId xmlns:a16="http://schemas.microsoft.com/office/drawing/2014/main" id="{68CE06E1-40E0-4802-B161-325CA2471D7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64" name="Freeform 50">
              <a:extLst>
                <a:ext uri="{FF2B5EF4-FFF2-40B4-BE49-F238E27FC236}">
                  <a16:creationId xmlns:a16="http://schemas.microsoft.com/office/drawing/2014/main" id="{3B4B92AA-1FF5-4514-ADAA-DFCE30659A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65" name="Freeform 51">
              <a:extLst>
                <a:ext uri="{FF2B5EF4-FFF2-40B4-BE49-F238E27FC236}">
                  <a16:creationId xmlns:a16="http://schemas.microsoft.com/office/drawing/2014/main" id="{8276DA0D-55BA-4771-848E-812B707D8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66" name="Freeform 52">
              <a:extLst>
                <a:ext uri="{FF2B5EF4-FFF2-40B4-BE49-F238E27FC236}">
                  <a16:creationId xmlns:a16="http://schemas.microsoft.com/office/drawing/2014/main" id="{BF3E9CA1-3F07-4BD4-AF41-9CF26669B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67" name="Freeform 53">
              <a:extLst>
                <a:ext uri="{FF2B5EF4-FFF2-40B4-BE49-F238E27FC236}">
                  <a16:creationId xmlns:a16="http://schemas.microsoft.com/office/drawing/2014/main" id="{3EBE8AD0-E6F5-4963-B500-133A69E9B7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68" name="Freeform 54">
              <a:extLst>
                <a:ext uri="{FF2B5EF4-FFF2-40B4-BE49-F238E27FC236}">
                  <a16:creationId xmlns:a16="http://schemas.microsoft.com/office/drawing/2014/main" id="{A2D2ED25-1E2E-46F0-A6B7-CD46AD4772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69" name="Freeform 55">
              <a:extLst>
                <a:ext uri="{FF2B5EF4-FFF2-40B4-BE49-F238E27FC236}">
                  <a16:creationId xmlns:a16="http://schemas.microsoft.com/office/drawing/2014/main" id="{980795E4-1364-4209-B8CB-AAC85A942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70" name="Freeform 56">
              <a:extLst>
                <a:ext uri="{FF2B5EF4-FFF2-40B4-BE49-F238E27FC236}">
                  <a16:creationId xmlns:a16="http://schemas.microsoft.com/office/drawing/2014/main" id="{892BBFCD-095D-473A-A238-6249B2F1EE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71" name="Freeform 57">
              <a:extLst>
                <a:ext uri="{FF2B5EF4-FFF2-40B4-BE49-F238E27FC236}">
                  <a16:creationId xmlns:a16="http://schemas.microsoft.com/office/drawing/2014/main" id="{D1B613FD-C4C2-4B26-AC2E-C9907F0E35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sp>
          <p:nvSpPr>
            <p:cNvPr id="72" name="Freeform 58">
              <a:extLst>
                <a:ext uri="{FF2B5EF4-FFF2-40B4-BE49-F238E27FC236}">
                  <a16:creationId xmlns:a16="http://schemas.microsoft.com/office/drawing/2014/main" id="{D38666D5-AD68-495A-A0EB-45C57420F4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dirty="0"/>
            </a:p>
          </p:txBody>
        </p:sp>
      </p:grpSp>
      <p:sp>
        <p:nvSpPr>
          <p:cNvPr id="2" name="Titolo 1">
            <a:extLst>
              <a:ext uri="{FF2B5EF4-FFF2-40B4-BE49-F238E27FC236}">
                <a16:creationId xmlns:a16="http://schemas.microsoft.com/office/drawing/2014/main" id="{CB88EE0A-A5D0-8F0E-BC5A-46166A81E7C1}"/>
              </a:ext>
            </a:extLst>
          </p:cNvPr>
          <p:cNvSpPr>
            <a:spLocks noGrp="1"/>
          </p:cNvSpPr>
          <p:nvPr>
            <p:ph type="title"/>
          </p:nvPr>
        </p:nvSpPr>
        <p:spPr>
          <a:xfrm>
            <a:off x="5491209" y="252919"/>
            <a:ext cx="5877676" cy="1182181"/>
          </a:xfrm>
        </p:spPr>
        <p:txBody>
          <a:bodyPr>
            <a:normAutofit/>
          </a:bodyPr>
          <a:lstStyle/>
          <a:p>
            <a:pPr algn="ctr"/>
            <a:r>
              <a:rPr lang="en-US" u="sng" dirty="0">
                <a:latin typeface="Impact" panose="020B0806030902050204" pitchFamily="34" charset="0"/>
                <a:ea typeface="Verdana" panose="020B0604030504040204" pitchFamily="34" charset="0"/>
              </a:rPr>
              <a:t>Modelli FEATURE EXTRACTION</a:t>
            </a:r>
            <a:endParaRPr lang="it-IT" u="sng" dirty="0">
              <a:latin typeface="Impact" panose="020B0806030902050204" pitchFamily="34" charset="0"/>
              <a:ea typeface="Verdana" panose="020B0604030504040204" pitchFamily="34" charset="0"/>
            </a:endParaRPr>
          </a:p>
        </p:txBody>
      </p:sp>
      <p:pic>
        <p:nvPicPr>
          <p:cNvPr id="9" name="Immagine 8">
            <a:extLst>
              <a:ext uri="{FF2B5EF4-FFF2-40B4-BE49-F238E27FC236}">
                <a16:creationId xmlns:a16="http://schemas.microsoft.com/office/drawing/2014/main" id="{4103CA31-2FC9-BF71-1D23-54219E1E50A9}"/>
              </a:ext>
            </a:extLst>
          </p:cNvPr>
          <p:cNvPicPr>
            <a:picLocks noChangeAspect="1"/>
          </p:cNvPicPr>
          <p:nvPr/>
        </p:nvPicPr>
        <p:blipFill>
          <a:blip r:embed="rId4">
            <a:extLst>
              <a:ext uri="{28A0092B-C50C-407E-A947-70E740481C1C}">
                <a14:useLocalDpi xmlns:a14="http://schemas.microsoft.com/office/drawing/2010/main" val="0"/>
              </a:ext>
            </a:extLst>
          </a:blip>
          <a:srcRect t="13168" b="13168"/>
          <a:stretch/>
        </p:blipFill>
        <p:spPr>
          <a:xfrm>
            <a:off x="20" y="1"/>
            <a:ext cx="4635563" cy="2276475"/>
          </a:xfrm>
          <a:custGeom>
            <a:avLst/>
            <a:gdLst/>
            <a:ahLst/>
            <a:cxnLst/>
            <a:rect l="l" t="t" r="r" b="b"/>
            <a:pathLst>
              <a:path w="4635583" h="3427413">
                <a:moveTo>
                  <a:pt x="0" y="0"/>
                </a:moveTo>
                <a:lnTo>
                  <a:pt x="4635583" y="0"/>
                </a:lnTo>
                <a:lnTo>
                  <a:pt x="4635583" y="3427413"/>
                </a:lnTo>
                <a:lnTo>
                  <a:pt x="0" y="3427413"/>
                </a:lnTo>
                <a:close/>
              </a:path>
            </a:pathLst>
          </a:custGeom>
        </p:spPr>
      </p:pic>
      <p:pic>
        <p:nvPicPr>
          <p:cNvPr id="5" name="Immagine 4">
            <a:extLst>
              <a:ext uri="{FF2B5EF4-FFF2-40B4-BE49-F238E27FC236}">
                <a16:creationId xmlns:a16="http://schemas.microsoft.com/office/drawing/2014/main" id="{CD1E50BB-9AE4-A25E-3D5B-FAC4090867DF}"/>
              </a:ext>
            </a:extLst>
          </p:cNvPr>
          <p:cNvPicPr>
            <a:picLocks noChangeAspect="1"/>
          </p:cNvPicPr>
          <p:nvPr/>
        </p:nvPicPr>
        <p:blipFill>
          <a:blip r:embed="rId5">
            <a:extLst>
              <a:ext uri="{28A0092B-C50C-407E-A947-70E740481C1C}">
                <a14:useLocalDpi xmlns:a14="http://schemas.microsoft.com/office/drawing/2010/main" val="0"/>
              </a:ext>
            </a:extLst>
          </a:blip>
          <a:srcRect t="15911" b="15911"/>
          <a:stretch/>
        </p:blipFill>
        <p:spPr>
          <a:xfrm>
            <a:off x="-3554" y="2285998"/>
            <a:ext cx="4635583" cy="2286001"/>
          </a:xfrm>
          <a:custGeom>
            <a:avLst/>
            <a:gdLst/>
            <a:ahLst/>
            <a:cxnLst/>
            <a:rect l="l" t="t" r="r" b="b"/>
            <a:pathLst>
              <a:path w="4635583" h="3430587">
                <a:moveTo>
                  <a:pt x="0" y="0"/>
                </a:moveTo>
                <a:lnTo>
                  <a:pt x="4635583" y="0"/>
                </a:lnTo>
                <a:lnTo>
                  <a:pt x="4635583" y="3430587"/>
                </a:lnTo>
                <a:lnTo>
                  <a:pt x="0" y="3430587"/>
                </a:lnTo>
                <a:close/>
              </a:path>
            </a:pathLst>
          </a:custGeom>
        </p:spPr>
      </p:pic>
      <p:cxnSp>
        <p:nvCxnSpPr>
          <p:cNvPr id="74" name="Straight Connector 73">
            <a:extLst>
              <a:ext uri="{FF2B5EF4-FFF2-40B4-BE49-F238E27FC236}">
                <a16:creationId xmlns:a16="http://schemas.microsoft.com/office/drawing/2014/main" id="{CC3F786F-AA1D-45FC-A74D-08C114CCC8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286000"/>
            <a:ext cx="4635583"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pic>
        <p:nvPicPr>
          <p:cNvPr id="7" name="Immagine 6">
            <a:extLst>
              <a:ext uri="{FF2B5EF4-FFF2-40B4-BE49-F238E27FC236}">
                <a16:creationId xmlns:a16="http://schemas.microsoft.com/office/drawing/2014/main" id="{AA0C6D35-8912-0D89-6355-9465E00BB6CB}"/>
              </a:ext>
            </a:extLst>
          </p:cNvPr>
          <p:cNvPicPr>
            <a:picLocks noChangeAspect="1"/>
          </p:cNvPicPr>
          <p:nvPr/>
        </p:nvPicPr>
        <p:blipFill>
          <a:blip r:embed="rId6">
            <a:extLst>
              <a:ext uri="{28A0092B-C50C-407E-A947-70E740481C1C}">
                <a14:useLocalDpi xmlns:a14="http://schemas.microsoft.com/office/drawing/2010/main" val="0"/>
              </a:ext>
            </a:extLst>
          </a:blip>
          <a:srcRect t="2040" b="2040"/>
          <a:stretch/>
        </p:blipFill>
        <p:spPr>
          <a:xfrm>
            <a:off x="20" y="4572000"/>
            <a:ext cx="4635563" cy="2286001"/>
          </a:xfrm>
          <a:custGeom>
            <a:avLst/>
            <a:gdLst/>
            <a:ahLst/>
            <a:cxnLst/>
            <a:rect l="l" t="t" r="r" b="b"/>
            <a:pathLst>
              <a:path w="4635583" h="3430587">
                <a:moveTo>
                  <a:pt x="0" y="0"/>
                </a:moveTo>
                <a:lnTo>
                  <a:pt x="4635583" y="0"/>
                </a:lnTo>
                <a:lnTo>
                  <a:pt x="4635583" y="3430587"/>
                </a:lnTo>
                <a:lnTo>
                  <a:pt x="0" y="3430587"/>
                </a:lnTo>
                <a:close/>
              </a:path>
            </a:pathLst>
          </a:custGeom>
        </p:spPr>
      </p:pic>
      <p:cxnSp>
        <p:nvCxnSpPr>
          <p:cNvPr id="76" name="Straight Connector 75">
            <a:extLst>
              <a:ext uri="{FF2B5EF4-FFF2-40B4-BE49-F238E27FC236}">
                <a16:creationId xmlns:a16="http://schemas.microsoft.com/office/drawing/2014/main" id="{883CDFEC-DD12-4B5C-A2F9-97A0ED2B27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72000"/>
            <a:ext cx="4635583"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78" name="Straight Connector 77">
            <a:extLst>
              <a:ext uri="{FF2B5EF4-FFF2-40B4-BE49-F238E27FC236}">
                <a16:creationId xmlns:a16="http://schemas.microsoft.com/office/drawing/2014/main" id="{4C1B072D-02FA-497D-8AE3-EB18B618ED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2483"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
        <p:nvSpPr>
          <p:cNvPr id="3" name="Segnaposto contenuto 2">
            <a:extLst>
              <a:ext uri="{FF2B5EF4-FFF2-40B4-BE49-F238E27FC236}">
                <a16:creationId xmlns:a16="http://schemas.microsoft.com/office/drawing/2014/main" id="{9DD19413-9F9F-6C9B-B320-B3668711AEF8}"/>
              </a:ext>
            </a:extLst>
          </p:cNvPr>
          <p:cNvSpPr>
            <a:spLocks noGrp="1"/>
          </p:cNvSpPr>
          <p:nvPr>
            <p:ph idx="1"/>
          </p:nvPr>
        </p:nvSpPr>
        <p:spPr>
          <a:xfrm>
            <a:off x="5491209" y="1554163"/>
            <a:ext cx="5877677" cy="4237038"/>
          </a:xfrm>
        </p:spPr>
        <p:txBody>
          <a:bodyPr>
            <a:normAutofit/>
          </a:bodyPr>
          <a:lstStyle/>
          <a:p>
            <a:pPr>
              <a:lnSpc>
                <a:spcPct val="110000"/>
              </a:lnSpc>
              <a:buFontTx/>
              <a:buChar char="-"/>
            </a:pPr>
            <a:endParaRPr lang="it-IT" sz="1800" dirty="0">
              <a:latin typeface="Arial" panose="020B0604020202020204" pitchFamily="34" charset="0"/>
              <a:ea typeface="Tahoma" panose="020B0604030504040204" pitchFamily="34" charset="0"/>
              <a:cs typeface="Arial" panose="020B0604020202020204" pitchFamily="34" charset="0"/>
            </a:endParaRPr>
          </a:p>
          <a:p>
            <a:pPr>
              <a:lnSpc>
                <a:spcPct val="110000"/>
              </a:lnSpc>
            </a:pPr>
            <a:r>
              <a:rPr lang="it-IT" sz="1800" dirty="0">
                <a:latin typeface="Arial" panose="020B0604020202020204" pitchFamily="34" charset="0"/>
                <a:ea typeface="Tahoma" panose="020B0604030504040204" pitchFamily="34" charset="0"/>
                <a:cs typeface="Arial" panose="020B0604020202020204" pitchFamily="34" charset="0"/>
              </a:rPr>
              <a:t> </a:t>
            </a:r>
            <a:r>
              <a:rPr lang="it-IT" sz="1800" b="1" dirty="0">
                <a:latin typeface="Arial" panose="020B0604020202020204" pitchFamily="34" charset="0"/>
                <a:ea typeface="Tahoma" panose="020B0604030504040204" pitchFamily="34" charset="0"/>
                <a:cs typeface="Arial" panose="020B0604020202020204" pitchFamily="34" charset="0"/>
              </a:rPr>
              <a:t>Clustering </a:t>
            </a:r>
            <a:r>
              <a:rPr lang="it-IT" sz="1800" dirty="0">
                <a:latin typeface="Arial" panose="020B0604020202020204" pitchFamily="34" charset="0"/>
                <a:ea typeface="Tahoma" panose="020B0604030504040204" pitchFamily="34" charset="0"/>
                <a:cs typeface="Arial" panose="020B0604020202020204" pitchFamily="34" charset="0"/>
              </a:rPr>
              <a:t>(es. mean shift): raggruppamento di elementi in degli insiemi in base alla loro distanza reciproca (principio di prossimità)</a:t>
            </a:r>
          </a:p>
          <a:p>
            <a:pPr>
              <a:lnSpc>
                <a:spcPct val="110000"/>
              </a:lnSpc>
            </a:pPr>
            <a:r>
              <a:rPr lang="it-IT" sz="1800" b="1" dirty="0">
                <a:latin typeface="Arial" panose="020B0604020202020204" pitchFamily="34" charset="0"/>
                <a:ea typeface="Tahoma" panose="020B0604030504040204" pitchFamily="34" charset="0"/>
                <a:cs typeface="Arial" panose="020B0604020202020204" pitchFamily="34" charset="0"/>
              </a:rPr>
              <a:t>Blob detection </a:t>
            </a:r>
            <a:r>
              <a:rPr lang="it-IT" sz="1800" dirty="0">
                <a:latin typeface="Arial" panose="020B0604020202020204" pitchFamily="34" charset="0"/>
                <a:ea typeface="Tahoma" panose="020B0604030504040204" pitchFamily="34" charset="0"/>
                <a:cs typeface="Arial" panose="020B0604020202020204" pitchFamily="34" charset="0"/>
              </a:rPr>
              <a:t>(es. LoG): rilevamento regioni in una immagine che differiscono in proprietà come luminosità o colore rispetto all'ambiente circostante</a:t>
            </a:r>
          </a:p>
          <a:p>
            <a:pPr>
              <a:lnSpc>
                <a:spcPct val="110000"/>
              </a:lnSpc>
            </a:pPr>
            <a:r>
              <a:rPr lang="it-IT" sz="1800" b="1" dirty="0">
                <a:latin typeface="Arial" panose="020B0604020202020204" pitchFamily="34" charset="0"/>
                <a:ea typeface="Tahoma" panose="020B0604030504040204" pitchFamily="34" charset="0"/>
                <a:cs typeface="Arial" panose="020B0604020202020204" pitchFamily="34" charset="0"/>
              </a:rPr>
              <a:t>SIFT</a:t>
            </a:r>
            <a:r>
              <a:rPr lang="it-IT" sz="1800" dirty="0">
                <a:latin typeface="Arial" panose="020B0604020202020204" pitchFamily="34" charset="0"/>
                <a:ea typeface="Tahoma" panose="020B0604030504040204" pitchFamily="34" charset="0"/>
                <a:cs typeface="Arial" panose="020B0604020202020204" pitchFamily="34" charset="0"/>
              </a:rPr>
              <a:t> (Scale Invariant Feature Transform): rilevatore di punti di interesse invariante a scalatura, rotazione, traslazione e illuminazione</a:t>
            </a:r>
            <a:endParaRPr lang="it-IT" sz="2000" dirty="0">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15094455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88EE0A-A5D0-8F0E-BC5A-46166A81E7C1}"/>
              </a:ext>
            </a:extLst>
          </p:cNvPr>
          <p:cNvSpPr>
            <a:spLocks noGrp="1"/>
          </p:cNvSpPr>
          <p:nvPr>
            <p:ph type="title"/>
          </p:nvPr>
        </p:nvSpPr>
        <p:spPr>
          <a:xfrm>
            <a:off x="1141413" y="418289"/>
            <a:ext cx="9905998" cy="1186774"/>
          </a:xfrm>
        </p:spPr>
        <p:txBody>
          <a:bodyPr>
            <a:normAutofit/>
          </a:bodyPr>
          <a:lstStyle/>
          <a:p>
            <a:pPr algn="ctr"/>
            <a:r>
              <a:rPr lang="en-US" sz="4400" u="sng" dirty="0">
                <a:latin typeface="Impact" panose="020B0806030902050204" pitchFamily="34" charset="0"/>
                <a:ea typeface="Verdana" panose="020B0604030504040204" pitchFamily="34" charset="0"/>
              </a:rPr>
              <a:t>COS'È UN EDGE?</a:t>
            </a:r>
            <a:endParaRPr lang="it-IT" sz="4400" u="sng" dirty="0">
              <a:latin typeface="Impact" panose="020B0806030902050204" pitchFamily="34" charset="0"/>
              <a:ea typeface="Verdana" panose="020B0604030504040204" pitchFamily="34" charset="0"/>
            </a:endParaRPr>
          </a:p>
        </p:txBody>
      </p:sp>
      <p:sp>
        <p:nvSpPr>
          <p:cNvPr id="3" name="Segnaposto contenuto 2">
            <a:extLst>
              <a:ext uri="{FF2B5EF4-FFF2-40B4-BE49-F238E27FC236}">
                <a16:creationId xmlns:a16="http://schemas.microsoft.com/office/drawing/2014/main" id="{9DD19413-9F9F-6C9B-B320-B3668711AEF8}"/>
              </a:ext>
            </a:extLst>
          </p:cNvPr>
          <p:cNvSpPr>
            <a:spLocks noGrp="1"/>
          </p:cNvSpPr>
          <p:nvPr>
            <p:ph idx="1"/>
          </p:nvPr>
        </p:nvSpPr>
        <p:spPr>
          <a:xfrm>
            <a:off x="1141412" y="1741251"/>
            <a:ext cx="9905999" cy="4299626"/>
          </a:xfrm>
        </p:spPr>
        <p:txBody>
          <a:bodyPr>
            <a:normAutofit lnSpcReduction="10000"/>
          </a:bodyPr>
          <a:lstStyle/>
          <a:p>
            <a:pPr marL="0" indent="0">
              <a:buNone/>
            </a:pPr>
            <a:r>
              <a:rPr lang="it-IT" sz="1800" dirty="0">
                <a:latin typeface="Arial" panose="020B0604020202020204" pitchFamily="34" charset="0"/>
                <a:ea typeface="Tahoma" panose="020B0604030504040204" pitchFamily="34" charset="0"/>
                <a:cs typeface="Arial" panose="020B0604020202020204" pitchFamily="34" charset="0"/>
              </a:rPr>
              <a:t>- Un edge è un punto di </a:t>
            </a:r>
            <a:r>
              <a:rPr lang="it-IT" sz="1800" b="1" dirty="0">
                <a:latin typeface="Arial" panose="020B0604020202020204" pitchFamily="34" charset="0"/>
                <a:ea typeface="Tahoma" panose="020B0604030504040204" pitchFamily="34" charset="0"/>
                <a:cs typeface="Arial" panose="020B0604020202020204" pitchFamily="34" charset="0"/>
              </a:rPr>
              <a:t>discontinuità</a:t>
            </a:r>
            <a:r>
              <a:rPr lang="it-IT" sz="1800" dirty="0">
                <a:latin typeface="Arial" panose="020B0604020202020204" pitchFamily="34" charset="0"/>
                <a:ea typeface="Tahoma" panose="020B0604030504040204" pitchFamily="34" charset="0"/>
                <a:cs typeface="Arial" panose="020B0604020202020204" pitchFamily="34" charset="0"/>
              </a:rPr>
              <a:t> in un'immagine:</a:t>
            </a:r>
          </a:p>
          <a:p>
            <a:r>
              <a:rPr lang="it-IT" sz="1800" dirty="0">
                <a:latin typeface="Arial" panose="020B0604020202020204" pitchFamily="34" charset="0"/>
                <a:ea typeface="Tahoma" panose="020B0604030504040204" pitchFamily="34" charset="0"/>
                <a:cs typeface="Arial" panose="020B0604020202020204" pitchFamily="34" charset="0"/>
              </a:rPr>
              <a:t> Punto in cui la luminanza dell'immagine cambia drasticamente</a:t>
            </a:r>
          </a:p>
          <a:p>
            <a:r>
              <a:rPr lang="it-IT" sz="1800" dirty="0">
                <a:latin typeface="Arial" panose="020B0604020202020204" pitchFamily="34" charset="0"/>
                <a:ea typeface="Tahoma" panose="020B0604030504040204" pitchFamily="34" charset="0"/>
                <a:cs typeface="Arial" panose="020B0604020202020204" pitchFamily="34" charset="0"/>
              </a:rPr>
              <a:t> Bruschi cambiamenti delle proprietà di un'immagine sono sintomo di cambiamenti del mondo fisico rappresentato dall'immagine</a:t>
            </a:r>
          </a:p>
          <a:p>
            <a:endParaRPr lang="it-IT" sz="1800" dirty="0">
              <a:latin typeface="Arial" panose="020B0604020202020204" pitchFamily="34" charset="0"/>
              <a:ea typeface="Tahoma" panose="020B0604030504040204" pitchFamily="34" charset="0"/>
              <a:cs typeface="Arial" panose="020B0604020202020204" pitchFamily="34" charset="0"/>
            </a:endParaRPr>
          </a:p>
          <a:p>
            <a:pPr marL="0" indent="0">
              <a:buNone/>
            </a:pPr>
            <a:r>
              <a:rPr lang="it-IT" sz="1800" dirty="0">
                <a:latin typeface="Arial" panose="020B0604020202020204" pitchFamily="34" charset="0"/>
                <a:ea typeface="Tahoma" panose="020B0604030504040204" pitchFamily="34" charset="0"/>
                <a:cs typeface="Arial" panose="020B0604020202020204" pitchFamily="34" charset="0"/>
              </a:rPr>
              <a:t>- Tra i diversi fattori che possono generare discontinuità nell'immagine abbiamo: </a:t>
            </a:r>
          </a:p>
          <a:p>
            <a:r>
              <a:rPr lang="it-IT" sz="1800" dirty="0">
                <a:latin typeface="Arial" panose="020B0604020202020204" pitchFamily="34" charset="0"/>
                <a:ea typeface="Tahoma" panose="020B0604030504040204" pitchFamily="34" charset="0"/>
                <a:cs typeface="Arial" panose="020B0604020202020204" pitchFamily="34" charset="0"/>
              </a:rPr>
              <a:t> Discontinuità della profondità</a:t>
            </a:r>
          </a:p>
          <a:p>
            <a:r>
              <a:rPr lang="it-IT" sz="1800" dirty="0">
                <a:latin typeface="Arial" panose="020B0604020202020204" pitchFamily="34" charset="0"/>
                <a:ea typeface="Tahoma" panose="020B0604030504040204" pitchFamily="34" charset="0"/>
                <a:cs typeface="Arial" panose="020B0604020202020204" pitchFamily="34" charset="0"/>
              </a:rPr>
              <a:t> Discontinuità nell'orientamento delle superfici</a:t>
            </a:r>
          </a:p>
          <a:p>
            <a:r>
              <a:rPr lang="it-IT" sz="1800" dirty="0">
                <a:latin typeface="Arial" panose="020B0604020202020204" pitchFamily="34" charset="0"/>
                <a:ea typeface="Tahoma" panose="020B0604030504040204" pitchFamily="34" charset="0"/>
                <a:cs typeface="Arial" panose="020B0604020202020204" pitchFamily="34" charset="0"/>
              </a:rPr>
              <a:t> Modifica delle proprietà dei materiali </a:t>
            </a:r>
          </a:p>
          <a:p>
            <a:r>
              <a:rPr lang="it-IT" sz="1800" dirty="0">
                <a:latin typeface="Arial" panose="020B0604020202020204" pitchFamily="34" charset="0"/>
                <a:ea typeface="Tahoma" panose="020B0604030504040204" pitchFamily="34" charset="0"/>
                <a:cs typeface="Arial" panose="020B0604020202020204" pitchFamily="34" charset="0"/>
              </a:rPr>
              <a:t> Variazioni dell'illuminazione proveniente dall'ambiente circostante</a:t>
            </a:r>
          </a:p>
        </p:txBody>
      </p:sp>
    </p:spTree>
    <p:extLst>
      <p:ext uri="{BB962C8B-B14F-4D97-AF65-F5344CB8AC3E}">
        <p14:creationId xmlns:p14="http://schemas.microsoft.com/office/powerpoint/2010/main" val="39817003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88EE0A-A5D0-8F0E-BC5A-46166A81E7C1}"/>
              </a:ext>
            </a:extLst>
          </p:cNvPr>
          <p:cNvSpPr>
            <a:spLocks noGrp="1"/>
          </p:cNvSpPr>
          <p:nvPr>
            <p:ph type="title"/>
          </p:nvPr>
        </p:nvSpPr>
        <p:spPr>
          <a:xfrm>
            <a:off x="1141413" y="398834"/>
            <a:ext cx="9905998" cy="1303506"/>
          </a:xfrm>
        </p:spPr>
        <p:txBody>
          <a:bodyPr>
            <a:normAutofit/>
          </a:bodyPr>
          <a:lstStyle/>
          <a:p>
            <a:pPr algn="ctr"/>
            <a:r>
              <a:rPr lang="en-US" sz="4400" u="sng" dirty="0">
                <a:latin typeface="Impact" panose="020B0806030902050204" pitchFamily="34" charset="0"/>
                <a:ea typeface="Verdana" panose="020B0604030504040204" pitchFamily="34" charset="0"/>
              </a:rPr>
              <a:t>MODELLO MATEMATICO EDGE</a:t>
            </a:r>
            <a:endParaRPr lang="it-IT" sz="4400" u="sng" dirty="0">
              <a:latin typeface="Impact" panose="020B0806030902050204" pitchFamily="34" charset="0"/>
              <a:ea typeface="Verdana" panose="020B0604030504040204" pitchFamily="34" charset="0"/>
            </a:endParaRPr>
          </a:p>
        </p:txBody>
      </p:sp>
      <p:sp>
        <p:nvSpPr>
          <p:cNvPr id="3" name="Segnaposto contenuto 2">
            <a:extLst>
              <a:ext uri="{FF2B5EF4-FFF2-40B4-BE49-F238E27FC236}">
                <a16:creationId xmlns:a16="http://schemas.microsoft.com/office/drawing/2014/main" id="{9DD19413-9F9F-6C9B-B320-B3668711AEF8}"/>
              </a:ext>
            </a:extLst>
          </p:cNvPr>
          <p:cNvSpPr>
            <a:spLocks noGrp="1"/>
          </p:cNvSpPr>
          <p:nvPr>
            <p:ph sz="half" idx="1"/>
          </p:nvPr>
        </p:nvSpPr>
        <p:spPr>
          <a:xfrm>
            <a:off x="1141410" y="2249486"/>
            <a:ext cx="4719383" cy="3541714"/>
          </a:xfrm>
        </p:spPr>
        <p:txBody>
          <a:bodyPr>
            <a:normAutofit/>
          </a:bodyPr>
          <a:lstStyle/>
          <a:p>
            <a:pPr marL="0" indent="0">
              <a:buNone/>
            </a:pPr>
            <a:endParaRPr lang="it-IT" sz="1800" dirty="0">
              <a:latin typeface="Arial" panose="020B0604020202020204" pitchFamily="34" charset="0"/>
              <a:ea typeface="Tahoma" panose="020B0604030504040204" pitchFamily="34" charset="0"/>
              <a:cs typeface="Arial" panose="020B0604020202020204" pitchFamily="34" charset="0"/>
            </a:endParaRPr>
          </a:p>
          <a:p>
            <a:pPr>
              <a:buFontTx/>
              <a:buChar char="-"/>
            </a:pPr>
            <a:r>
              <a:rPr lang="it-IT" sz="1800" dirty="0">
                <a:latin typeface="Arial" panose="020B0604020202020204" pitchFamily="34" charset="0"/>
                <a:ea typeface="Tahoma" panose="020B0604030504040204" pitchFamily="34" charset="0"/>
                <a:cs typeface="Arial" panose="020B0604020202020204" pitchFamily="34" charset="0"/>
              </a:rPr>
              <a:t>Attraversando trasversalmente un'immagine con una linea retta, orientata arbitrariamente, costruiamo una funzione che descrive la luminanza in ciascun punto</a:t>
            </a:r>
          </a:p>
          <a:p>
            <a:r>
              <a:rPr lang="it-IT" sz="1800" dirty="0">
                <a:latin typeface="Arial" panose="020B0604020202020204" pitchFamily="34" charset="0"/>
                <a:ea typeface="Tahoma" panose="020B0604030504040204" pitchFamily="34" charset="0"/>
                <a:cs typeface="Arial" panose="020B0604020202020204" pitchFamily="34" charset="0"/>
              </a:rPr>
              <a:t> In corrispondenza degli edge il modulo della derivata della funzione ottenuta sarà un valore elevato</a:t>
            </a:r>
          </a:p>
        </p:txBody>
      </p:sp>
      <p:pic>
        <p:nvPicPr>
          <p:cNvPr id="6" name="Segnaposto contenuto 5">
            <a:extLst>
              <a:ext uri="{FF2B5EF4-FFF2-40B4-BE49-F238E27FC236}">
                <a16:creationId xmlns:a16="http://schemas.microsoft.com/office/drawing/2014/main" id="{EE3534AB-EAE9-D3C6-FB3E-3D459969C0E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31208" y="2249488"/>
            <a:ext cx="4557196" cy="3541712"/>
          </a:xfrm>
        </p:spPr>
      </p:pic>
    </p:spTree>
    <p:extLst>
      <p:ext uri="{BB962C8B-B14F-4D97-AF65-F5344CB8AC3E}">
        <p14:creationId xmlns:p14="http://schemas.microsoft.com/office/powerpoint/2010/main" val="29523941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88EE0A-A5D0-8F0E-BC5A-46166A81E7C1}"/>
              </a:ext>
            </a:extLst>
          </p:cNvPr>
          <p:cNvSpPr>
            <a:spLocks noGrp="1"/>
          </p:cNvSpPr>
          <p:nvPr>
            <p:ph type="title"/>
          </p:nvPr>
        </p:nvSpPr>
        <p:spPr>
          <a:xfrm>
            <a:off x="1141413" y="398834"/>
            <a:ext cx="9905998" cy="1303506"/>
          </a:xfrm>
        </p:spPr>
        <p:txBody>
          <a:bodyPr>
            <a:normAutofit/>
          </a:bodyPr>
          <a:lstStyle/>
          <a:p>
            <a:pPr algn="ctr"/>
            <a:r>
              <a:rPr lang="en-US" sz="4400" u="sng" dirty="0">
                <a:latin typeface="Impact" panose="020B0806030902050204" pitchFamily="34" charset="0"/>
                <a:ea typeface="Verdana" panose="020B0604030504040204" pitchFamily="34" charset="0"/>
              </a:rPr>
              <a:t>GRADIENTE ED EDGE</a:t>
            </a:r>
            <a:endParaRPr lang="it-IT" sz="4400" u="sng" dirty="0">
              <a:latin typeface="Impact" panose="020B0806030902050204" pitchFamily="34" charset="0"/>
              <a:ea typeface="Verdana" panose="020B0604030504040204" pitchFamily="34" charset="0"/>
            </a:endParaRPr>
          </a:p>
        </p:txBody>
      </p:sp>
      <p:sp>
        <p:nvSpPr>
          <p:cNvPr id="3" name="Segnaposto contenuto 2">
            <a:extLst>
              <a:ext uri="{FF2B5EF4-FFF2-40B4-BE49-F238E27FC236}">
                <a16:creationId xmlns:a16="http://schemas.microsoft.com/office/drawing/2014/main" id="{9DD19413-9F9F-6C9B-B320-B3668711AEF8}"/>
              </a:ext>
            </a:extLst>
          </p:cNvPr>
          <p:cNvSpPr>
            <a:spLocks noGrp="1"/>
          </p:cNvSpPr>
          <p:nvPr>
            <p:ph sz="half" idx="1"/>
          </p:nvPr>
        </p:nvSpPr>
        <p:spPr>
          <a:xfrm>
            <a:off x="1141410" y="2249486"/>
            <a:ext cx="4719383" cy="3541714"/>
          </a:xfrm>
        </p:spPr>
        <p:txBody>
          <a:bodyPr>
            <a:normAutofit/>
          </a:bodyPr>
          <a:lstStyle/>
          <a:p>
            <a:pPr marL="0" indent="0">
              <a:buNone/>
            </a:pPr>
            <a:endParaRPr lang="it-IT" sz="1800" dirty="0">
              <a:latin typeface="Arial" panose="020B0604020202020204" pitchFamily="34" charset="0"/>
              <a:ea typeface="Tahoma" panose="020B0604030504040204" pitchFamily="34" charset="0"/>
              <a:cs typeface="Arial" panose="020B0604020202020204" pitchFamily="34" charset="0"/>
            </a:endParaRPr>
          </a:p>
          <a:p>
            <a:pPr>
              <a:buFontTx/>
              <a:buChar char="-"/>
            </a:pPr>
            <a:r>
              <a:rPr lang="it-IT" sz="1800" dirty="0">
                <a:latin typeface="Arial" panose="020B0604020202020204" pitchFamily="34" charset="0"/>
                <a:ea typeface="Tahoma" panose="020B0604030504040204" pitchFamily="34" charset="0"/>
                <a:cs typeface="Arial" panose="020B0604020202020204" pitchFamily="34" charset="0"/>
              </a:rPr>
              <a:t>Il gradiente è il vettore orientato nella direzione di massima intensità della discontinuità</a:t>
            </a:r>
          </a:p>
          <a:p>
            <a:r>
              <a:rPr lang="it-IT" sz="1800" dirty="0">
                <a:latin typeface="Arial" panose="020B0604020202020204" pitchFamily="34" charset="0"/>
                <a:ea typeface="Tahoma" panose="020B0604030504040204" pitchFamily="34" charset="0"/>
                <a:cs typeface="Arial" panose="020B0604020202020204" pitchFamily="34" charset="0"/>
              </a:rPr>
              <a:t>La sua direzione è perpendicolare a quella dell’edge (angolo retto)</a:t>
            </a:r>
          </a:p>
          <a:p>
            <a:r>
              <a:rPr lang="it-IT" sz="1800" dirty="0">
                <a:latin typeface="Arial" panose="020B0604020202020204" pitchFamily="34" charset="0"/>
                <a:ea typeface="Tahoma" panose="020B0604030504040204" pitchFamily="34" charset="0"/>
                <a:cs typeface="Arial" panose="020B0604020202020204" pitchFamily="34" charset="0"/>
              </a:rPr>
              <a:t>Il suo modulo è misura quantitativa della discontinuità in quella direzione</a:t>
            </a:r>
          </a:p>
          <a:p>
            <a:endParaRPr lang="it-IT" sz="1800" dirty="0">
              <a:latin typeface="Arial" panose="020B0604020202020204" pitchFamily="34" charset="0"/>
              <a:ea typeface="Tahoma" panose="020B0604030504040204" pitchFamily="34" charset="0"/>
              <a:cs typeface="Arial" panose="020B0604020202020204" pitchFamily="34" charset="0"/>
            </a:endParaRPr>
          </a:p>
        </p:txBody>
      </p:sp>
      <p:pic>
        <p:nvPicPr>
          <p:cNvPr id="6" name="Segnaposto contenuto 5">
            <a:extLst>
              <a:ext uri="{FF2B5EF4-FFF2-40B4-BE49-F238E27FC236}">
                <a16:creationId xmlns:a16="http://schemas.microsoft.com/office/drawing/2014/main" id="{EE3534AB-EAE9-D3C6-FB3E-3D459969C0E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331209" y="2707109"/>
            <a:ext cx="4557196" cy="2626468"/>
          </a:xfrm>
        </p:spPr>
      </p:pic>
    </p:spTree>
    <p:extLst>
      <p:ext uri="{BB962C8B-B14F-4D97-AF65-F5344CB8AC3E}">
        <p14:creationId xmlns:p14="http://schemas.microsoft.com/office/powerpoint/2010/main" val="14852175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TM04033919[[fn=Circuito]]</Template>
  <TotalTime>851</TotalTime>
  <Words>1234</Words>
  <Application>Microsoft Office PowerPoint</Application>
  <PresentationFormat>Widescreen</PresentationFormat>
  <Paragraphs>85</Paragraphs>
  <Slides>16</Slides>
  <Notes>1</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16</vt:i4>
      </vt:variant>
    </vt:vector>
  </HeadingPairs>
  <TitlesOfParts>
    <vt:vector size="21" baseType="lpstr">
      <vt:lpstr>Aptos</vt:lpstr>
      <vt:lpstr>Arial</vt:lpstr>
      <vt:lpstr>Impact</vt:lpstr>
      <vt:lpstr>Tw Cen MT</vt:lpstr>
      <vt:lpstr>Circuito</vt:lpstr>
      <vt:lpstr>FEATURE EXTRACTION &amp;  CANNY EDGE DETECTOR</vt:lpstr>
      <vt:lpstr>Feature extraction</vt:lpstr>
      <vt:lpstr>CAMPO RECETTIVO</vt:lpstr>
      <vt:lpstr>FEATURE EXTRACTION NELL’HUMAN VISION</vt:lpstr>
      <vt:lpstr>Modelli FEATURE EXTRACTION</vt:lpstr>
      <vt:lpstr>Modelli FEATURE EXTRACTION</vt:lpstr>
      <vt:lpstr>COS'È UN EDGE?</vt:lpstr>
      <vt:lpstr>MODELLO MATEMATICO EDGE</vt:lpstr>
      <vt:lpstr>GRADIENTE ED EDGE</vt:lpstr>
      <vt:lpstr>APPROCCI EDGE DETECTION</vt:lpstr>
      <vt:lpstr>APPROCCI EDGE DETECTION</vt:lpstr>
      <vt:lpstr>CANNY EDGE DETECTOR</vt:lpstr>
      <vt:lpstr>DERIVATIVE OF GAUSSIAN (DoG)</vt:lpstr>
      <vt:lpstr>CANNY EDGE DETECTOR</vt:lpstr>
      <vt:lpstr>CANNY EDGE DETECTOR</vt:lpstr>
      <vt:lpstr>CANNY EDGE DETECTOR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Alessandro Airaghi</dc:creator>
  <cp:lastModifiedBy>Alessandro Airaghi</cp:lastModifiedBy>
  <cp:revision>14</cp:revision>
  <dcterms:created xsi:type="dcterms:W3CDTF">2024-07-09T07:17:06Z</dcterms:created>
  <dcterms:modified xsi:type="dcterms:W3CDTF">2024-07-10T07:20:02Z</dcterms:modified>
</cp:coreProperties>
</file>